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5143500" cx="9144000"/>
  <p:notesSz cx="6858000" cy="9144000"/>
  <p:embeddedFontLst>
    <p:embeddedFont>
      <p:font typeface="Roboto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D84826-1C30-4DB5-A6E9-4E633D0B8648}">
  <a:tblStyle styleId="{BED84826-1C30-4DB5-A6E9-4E633D0B864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Roboto-regular.fnt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Roboto-italic.fntdata"/><Relationship Id="rId16" Type="http://schemas.openxmlformats.org/officeDocument/2006/relationships/slide" Target="slides/slide10.xml"/><Relationship Id="rId38" Type="http://schemas.openxmlformats.org/officeDocument/2006/relationships/font" Target="fonts/Roboto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cb7b92b2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cb7b92b2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cb7b92b2a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ccb7b92b2a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0c86c3ee92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0c86c3ee92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0c86c3ee9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0c86c3ee9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ccb7b92b2a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ccb7b92b2a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0c86c3ee9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0c86c3ee9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ccb7b92b2a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ccb7b92b2a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95de06e6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c95de06e6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95de06e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c95de06e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c86c3ee9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0c86c3ee9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ccb7b92b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ccb7b92b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0c86c3ee9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0c86c3ee9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c95de06e6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c95de06e6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de84d08e4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de84d08e4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0c86c3ee92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0c86c3ee9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0c86c3ee92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0c86c3ee92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0c86c3ee9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0c86c3ee9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0c86c3ee9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0c86c3ee9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0c86c3ee92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0c86c3ee92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0c86c3ee92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0c86c3ee9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ccb7b92b2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ccb7b92b2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ccb7b92b2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ccb7b92b2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0c86c3ee92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0c86c3ee92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ccb7b92b2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ccb7b92b2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cb7b92b2a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cb7b92b2a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cb7b92b2a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ccb7b92b2a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0c86c3ee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0c86c3ee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ccb7b92b2a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ccb7b92b2a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ccb7b92b2a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ccb7b92b2a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w3schools.com/html/tryit.asp?filename=tryhtml_headings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w3schools.com/css/tryit.asp?filename=trycss_intro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w3schools.com" TargetMode="External"/><Relationship Id="rId4" Type="http://schemas.openxmlformats.org/officeDocument/2006/relationships/hyperlink" Target="https://www.w3schools.com/css/tryit.asp?filename=trycss_display_inline_list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w3schools.com/html/tryit.asp?filename=tryhtml_images_trulli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w3schools.com/html/html_tables.asp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developer.mozilla.org/en-US/docs/Glossary/Void_element" TargetMode="External"/><Relationship Id="rId4" Type="http://schemas.openxmlformats.org/officeDocument/2006/relationships/hyperlink" Target="https://developer.mozilla.org/en-US/docs/Web/HTML/Element/br" TargetMode="External"/><Relationship Id="rId5" Type="http://schemas.openxmlformats.org/officeDocument/2006/relationships/hyperlink" Target="https://developer.mozilla.org/en-US/docs/Web/HTML/Element/col" TargetMode="External"/><Relationship Id="rId6" Type="http://schemas.openxmlformats.org/officeDocument/2006/relationships/hyperlink" Target="https://developer.mozilla.org/en-US/docs/Web/HTML/Element/embed" TargetMode="External"/><Relationship Id="rId7" Type="http://schemas.openxmlformats.org/officeDocument/2006/relationships/hyperlink" Target="https://developer.mozilla.org/en-US/docs/Web/HTML/Element/hr" TargetMode="External"/><Relationship Id="rId8" Type="http://schemas.openxmlformats.org/officeDocument/2006/relationships/hyperlink" Target="https://developer.mozilla.org/en-US/docs/Web/HTML/Element/im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3schools.com/html/default.asp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w3schools.com/css/css_selectors.asp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w3schools.com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odecademy.com/article/what-is-an-ide" TargetMode="External"/><Relationship Id="rId4" Type="http://schemas.openxmlformats.org/officeDocument/2006/relationships/hyperlink" Target="https://code.visualstudio.com/" TargetMode="Externa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w3schools.com/css/css_display_visibility.asp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 of HTML &amp; CSS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Beginners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root element of html?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688"/>
              <a:buNone/>
            </a:pP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" sz="175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element is the root element and it defines the whole HTML document.</a:t>
            </a:r>
            <a:endParaRPr sz="1718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688"/>
              <a:buNone/>
            </a:pP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It has a start tag </a:t>
            </a:r>
            <a:r>
              <a:rPr lang="en" sz="175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and an end tag </a:t>
            </a:r>
            <a:r>
              <a:rPr lang="en" sz="175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1718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688"/>
              <a:buNone/>
            </a:pP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Then, inside the </a:t>
            </a:r>
            <a:r>
              <a:rPr lang="en" sz="175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element there is a </a:t>
            </a:r>
            <a:r>
              <a:rPr lang="en" sz="175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r>
              <a:rPr lang="en" sz="1718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element:</a:t>
            </a:r>
            <a:endParaRPr sz="1718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5000"/>
              </a:lnSpc>
              <a:spcBef>
                <a:spcPts val="14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2125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you write something in html as a </a:t>
            </a:r>
            <a:r>
              <a:rPr lang="en"/>
              <a:t>heading?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311700" y="12498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HTML element is everything from the start tag to the end tag: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101600" marR="10160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tagname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Content goes here...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/tagname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500">
              <a:solidFill>
                <a:srgbClr val="0000CD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Examples of some HTML elements: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101600" marR="10160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h1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My First Heading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/h1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500">
              <a:solidFill>
                <a:srgbClr val="0000CD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101600" marR="1016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r>
              <a:rPr lang="en" sz="150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My first paragraph.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&lt;</a:t>
            </a:r>
            <a:r>
              <a:rPr lang="en" sz="1500">
                <a:solidFill>
                  <a:srgbClr val="A52A2A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/p</a:t>
            </a:r>
            <a:r>
              <a:rPr lang="en" sz="1500">
                <a:solidFill>
                  <a:srgbClr val="0000C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&gt;</a:t>
            </a:r>
            <a:endParaRPr sz="1500">
              <a:solidFill>
                <a:srgbClr val="0000CD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Heading in different fonts:  How would we do it?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761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1</a:t>
            </a:r>
            <a:endParaRPr sz="761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686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2</a:t>
            </a:r>
            <a:endParaRPr sz="686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626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3</a:t>
            </a:r>
            <a:endParaRPr sz="626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596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4</a:t>
            </a:r>
            <a:endParaRPr sz="596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581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5</a:t>
            </a:r>
            <a:endParaRPr sz="581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52400" marR="152400" rtl="0" algn="l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5665">
                <a:solidFill>
                  <a:srgbClr val="000000"/>
                </a:solidFill>
                <a:highlight>
                  <a:srgbClr val="E7E9EB"/>
                </a:highlight>
                <a:latin typeface="Arial"/>
                <a:ea typeface="Arial"/>
                <a:cs typeface="Arial"/>
                <a:sym typeface="Arial"/>
              </a:rPr>
              <a:t>Heading 6</a:t>
            </a:r>
            <a:endParaRPr sz="5665">
              <a:solidFill>
                <a:srgbClr val="000000"/>
              </a:solidFill>
              <a:highlight>
                <a:srgbClr val="E7E9EB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177800" marR="177800" rtl="0" algn="ctr">
              <a:spcBef>
                <a:spcPts val="2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FF"/>
                </a:solidFill>
                <a:highlight>
                  <a:srgbClr val="4CAF50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Try it Yourself »</a:t>
            </a:r>
            <a:endParaRPr sz="1300">
              <a:solidFill>
                <a:srgbClr val="FFFFFF"/>
              </a:solidFill>
              <a:highlight>
                <a:srgbClr val="4CAF50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311700" y="4549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it is : </a:t>
            </a:r>
            <a:endParaRPr/>
          </a:p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b="1"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b="1"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1</a:t>
            </a:r>
            <a:r>
              <a:rPr b="1"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/h1</a:t>
            </a:r>
            <a:r>
              <a:rPr b="1"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h2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2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/h2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h3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3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/h3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h4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4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/h4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h5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5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/h5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h6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Heading 6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2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/h6</a:t>
            </a:r>
            <a:r>
              <a:rPr lang="en" sz="2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According to Semantics what do we need?</a:t>
            </a:r>
            <a:endParaRPr sz="2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8" name="Google Shape;168;p26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{BED84826-1C30-4DB5-A6E9-4E633D0B8648}</a:tableStyleId>
              </a:tblPr>
              <a:tblGrid>
                <a:gridCol w="2628900"/>
                <a:gridCol w="4248150"/>
                <a:gridCol w="2133600"/>
              </a:tblGrid>
              <a:tr h="1206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Start tag</a:t>
                      </a:r>
                      <a:endParaRPr b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1524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Element content</a:t>
                      </a:r>
                      <a:endParaRPr b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End tag</a:t>
                      </a:r>
                      <a:endParaRPr b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</a:tr>
              <a:tr h="1206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&lt;h1&gt;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1524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My First Heading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&lt;/h1&gt;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</a:tr>
              <a:tr h="1206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&lt;p&gt;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1524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My first paragraph.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&lt;/p&gt;</a:t>
                      </a:r>
                      <a:endParaRPr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</a:tr>
              <a:tr h="1206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&lt;br&gt;</a:t>
                      </a:r>
                      <a:endParaRPr b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1524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i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(Break or line break)</a:t>
                      </a:r>
                      <a:endParaRPr b="1" i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b="1" i="1" lang="en" sz="1150">
                          <a:highlight>
                            <a:srgbClr val="FFFFFF"/>
                          </a:highlight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none</a:t>
                      </a:r>
                      <a:endParaRPr b="1" i="1" sz="1150">
                        <a:highlight>
                          <a:srgbClr val="FFFFFF"/>
                        </a:highlight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76200" marB="76200" marR="76200" marL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https://www.w3schools.com/css/tryit.asp?filename=trycss_intro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683"/>
              <a:t>&lt;style&gt;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body{</a:t>
            </a:r>
            <a:br>
              <a:rPr lang="en" sz="7683"/>
            </a:br>
            <a:r>
              <a:rPr lang="en" sz="7683"/>
              <a:t>Background-color: lightblue;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}</a:t>
            </a:r>
            <a:br>
              <a:rPr lang="en" sz="7683"/>
            </a:br>
            <a:r>
              <a:rPr lang="en" sz="7683"/>
              <a:t>h1{ Color: white;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Text-align: center;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}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&lt;/style&gt;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83"/>
              <a:t>Note: ** This is in the head ***</a:t>
            </a:r>
            <a:endParaRPr sz="768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href Attribute or hyperlink ( link to a website )</a:t>
            </a:r>
            <a:endParaRPr/>
          </a:p>
        </p:txBody>
      </p:sp>
      <p:sp>
        <p:nvSpPr>
          <p:cNvPr id="180" name="Google Shape;180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8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" sz="29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&lt;a&gt;</a:t>
            </a:r>
            <a:r>
              <a:rPr lang="en" sz="28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tag defines a hyperlink. The </a:t>
            </a:r>
            <a:r>
              <a:rPr lang="en" sz="29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href</a:t>
            </a:r>
            <a:r>
              <a:rPr lang="en" sz="28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attribute specifies the URL of the page the link goes to:</a:t>
            </a:r>
            <a:endParaRPr sz="28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/>
              <a:t>&lt;a href="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https://www.w3schools.com</a:t>
            </a:r>
            <a:r>
              <a:rPr lang="en"/>
              <a:t>" &gt;Visit W3Schools&lt;/a&gt;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 you know what is missing according to Accessibility in here?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Can you change the link to google, amazon, and other links:</a:t>
            </a:r>
            <a:endParaRPr sz="2400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https://www.w3schools.com/css/tryit.asp?filename=trycss_display_inline_list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en" sz="3259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src Attribute for images </a:t>
            </a:r>
            <a:endParaRPr sz="3259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16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9"/>
          <p:cNvSpPr txBox="1"/>
          <p:nvPr>
            <p:ph idx="1" type="body"/>
          </p:nvPr>
        </p:nvSpPr>
        <p:spPr>
          <a:xfrm>
            <a:off x="311700" y="1215850"/>
            <a:ext cx="8520600" cy="29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" sz="2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&lt;img&gt;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tag is used to embed an image in an HTML page. The </a:t>
            </a:r>
            <a:r>
              <a:rPr lang="en" sz="2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" sz="2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attribute specifies the path to the image to be displayed:</a:t>
            </a:r>
            <a:endParaRPr sz="2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/>
              <a:t>&lt;img src="img_girl.jpg" width="500" height="600"&gt;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 you know what is missing according to Accessibility in here?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https://www.w3schools.com/html/tryit.asp?filename=tryhtml_images_trulli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"/>
          <p:cNvSpPr txBox="1"/>
          <p:nvPr>
            <p:ph type="title"/>
          </p:nvPr>
        </p:nvSpPr>
        <p:spPr>
          <a:xfrm>
            <a:off x="311700" y="410000"/>
            <a:ext cx="8520600" cy="8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Working with row and column data using the table tags: </a:t>
            </a:r>
            <a:r>
              <a:rPr lang="en" sz="21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https://www.w3schools.com/html/html_tables.asp</a:t>
            </a:r>
            <a:endParaRPr sz="21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5750" y="1213250"/>
            <a:ext cx="5943600" cy="383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B1B1B"/>
                </a:solidFill>
                <a:highlight>
                  <a:srgbClr val="FFFFFF"/>
                </a:highlight>
              </a:rPr>
              <a:t>The void elements in HTML are as follows:</a:t>
            </a:r>
            <a:endParaRPr sz="4800"/>
          </a:p>
        </p:txBody>
      </p:sp>
      <p:sp>
        <p:nvSpPr>
          <p:cNvPr id="198" name="Google Shape;198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https://developer.mozilla.org/en-US/docs/Glossary/Void_element</a:t>
            </a:r>
            <a:endParaRPr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rgbClr val="1B1B1B"/>
              </a:buClr>
              <a:buSzPts val="2400"/>
              <a:buChar char="●"/>
            </a:pPr>
            <a:r>
              <a:rPr lang="en" sz="24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&lt;br&gt;</a:t>
            </a:r>
            <a:endParaRPr sz="240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B1B1B"/>
              </a:buClr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&lt;col&gt;</a:t>
            </a:r>
            <a:endParaRPr sz="24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B1B1B"/>
              </a:buClr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&lt;embed&gt;</a:t>
            </a:r>
            <a:endParaRPr sz="24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B1B1B"/>
              </a:buClr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hlinkClick r:id="rId7"/>
              </a:rPr>
              <a:t>&lt;hr&gt;</a:t>
            </a:r>
            <a:endParaRPr sz="24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B1B1B"/>
              </a:buClr>
              <a:buSzPts val="2400"/>
              <a:buChar char="●"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&lt;img&gt;</a:t>
            </a:r>
            <a:endParaRPr sz="2400" u="sng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240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HTML?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need you to find the meaning of it…google it..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https://www.w3schools.com/html/default.asp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66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is CSS ?</a:t>
            </a:r>
            <a:endParaRPr sz="2866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2"/>
          <p:cNvSpPr txBox="1"/>
          <p:nvPr>
            <p:ph idx="1" type="body"/>
          </p:nvPr>
        </p:nvSpPr>
        <p:spPr>
          <a:xfrm>
            <a:off x="311700" y="948800"/>
            <a:ext cx="8520600" cy="36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7825" lvl="0" marL="457200" rtl="0" algn="l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Verdana"/>
              <a:buChar char="●"/>
            </a:pPr>
            <a:r>
              <a:rPr lang="en" sz="23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CSS stands for Cascading Style Sheets</a:t>
            </a:r>
            <a:endParaRPr sz="23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77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Verdana"/>
              <a:buChar char="●"/>
            </a:pPr>
            <a:r>
              <a:rPr lang="en" sz="23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CSS describes how HTML elements are to be displayed on screen, paper, or in other media</a:t>
            </a:r>
            <a:endParaRPr sz="23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77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Verdana"/>
              <a:buChar char="●"/>
            </a:pPr>
            <a:r>
              <a:rPr lang="en" sz="23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CSS saves a lot of work. It can control the layout of multiple web pages all at once</a:t>
            </a:r>
            <a:endParaRPr sz="23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778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Verdana"/>
              <a:buChar char="●"/>
            </a:pPr>
            <a:r>
              <a:rPr lang="en" sz="23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External stylesheets are stored in CSS files</a:t>
            </a:r>
            <a:endParaRPr sz="23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10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Class vs. Id in CSS</a:t>
            </a:r>
            <a:endParaRPr sz="3400"/>
          </a:p>
        </p:txBody>
      </p:sp>
      <p:sp>
        <p:nvSpPr>
          <p:cNvPr id="210" name="Google Shape;210;p3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https://www.w3schools.com/css/css_selectors.asp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&lt;h1 </a:t>
            </a:r>
            <a:r>
              <a:rPr lang="en">
                <a:solidFill>
                  <a:srgbClr val="E50000"/>
                </a:solidFill>
              </a:rPr>
              <a:t> </a:t>
            </a:r>
            <a:r>
              <a:rPr b="1" lang="en">
                <a:solidFill>
                  <a:srgbClr val="E50000"/>
                </a:solidFill>
              </a:rPr>
              <a:t>id="para1"</a:t>
            </a:r>
            <a:r>
              <a:rPr lang="en"/>
              <a:t>&gt;Hello World!&lt;/h1&gt;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50000"/>
                </a:solidFill>
              </a:rPr>
              <a:t>&lt;style&gt;</a:t>
            </a:r>
            <a:endParaRPr b="1">
              <a:solidFill>
                <a:srgbClr val="E5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50000"/>
                </a:solidFill>
              </a:rPr>
              <a:t>#para1</a:t>
            </a:r>
            <a:r>
              <a:rPr b="1" lang="en"/>
              <a:t> {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  text-align: center;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  color: red;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}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50000"/>
                </a:solidFill>
              </a:rPr>
              <a:t>&lt;/style&gt;</a:t>
            </a:r>
            <a:endParaRPr b="1">
              <a:solidFill>
                <a:srgbClr val="E5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in google HTML with Mosh youtube</a:t>
            </a:r>
            <a:endParaRPr/>
          </a:p>
        </p:txBody>
      </p:sp>
      <p:sp>
        <p:nvSpPr>
          <p:cNvPr id="216" name="Google Shape;216;p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https://www.youtube.com/watch?v=qz0aGYrrlhU&amp;t=1136s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Three Ways to Insert CSS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66725" lvl="0" marL="457200" rtl="0" algn="l"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Verdana"/>
              <a:buAutoNum type="arabicPeriod"/>
            </a:pPr>
            <a:r>
              <a:rPr lang="en" sz="37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External CSS</a:t>
            </a:r>
            <a:endParaRPr sz="37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466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Verdana"/>
              <a:buAutoNum type="arabicPeriod"/>
            </a:pPr>
            <a:r>
              <a:rPr lang="en" sz="37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Internal CSS</a:t>
            </a:r>
            <a:endParaRPr sz="37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4667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0"/>
              <a:buFont typeface="Verdana"/>
              <a:buAutoNum type="arabicPeriod"/>
            </a:pPr>
            <a:r>
              <a:rPr lang="en" sz="37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Inline CSS</a:t>
            </a:r>
            <a:endParaRPr sz="37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1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External: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External styles are defined within the &lt;link&gt; element, inside the &lt;head&gt; section of an HTML page:</a:t>
            </a:r>
            <a:endParaRPr sz="115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!DOCTYPE</a:t>
            </a:r>
            <a:r>
              <a:rPr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html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link</a:t>
            </a:r>
            <a:r>
              <a:rPr b="1"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rel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="stylesheet"</a:t>
            </a:r>
            <a:r>
              <a:rPr b="1"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href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="mystyle.css"&gt;</a:t>
            </a:r>
            <a:endParaRPr b="1"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/head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Here is how the "mystyle.css" file looks:</a:t>
            </a:r>
            <a:endParaRPr sz="3600"/>
          </a:p>
        </p:txBody>
      </p:sp>
      <p:sp>
        <p:nvSpPr>
          <p:cNvPr id="234" name="Google Shape;234;p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A52A2A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background-color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15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lightblue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A52A2A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h1 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color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15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navy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FF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margin-left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b="1" lang="en" sz="1150">
                <a:solidFill>
                  <a:srgbClr val="0000CD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20px</a:t>
            </a: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15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Internal CSS </a:t>
            </a:r>
            <a:endParaRPr/>
          </a:p>
        </p:txBody>
      </p:sp>
      <p:sp>
        <p:nvSpPr>
          <p:cNvPr id="240" name="Google Shape;240;p38"/>
          <p:cNvSpPr txBox="1"/>
          <p:nvPr>
            <p:ph idx="1" type="body"/>
          </p:nvPr>
        </p:nvSpPr>
        <p:spPr>
          <a:xfrm>
            <a:off x="311700" y="1017800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head</a:t>
            </a: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205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205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body 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background-color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 linen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5">
              <a:solidFill>
                <a:srgbClr val="A52A2A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h1 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color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 maroon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 margin-left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 40px</a:t>
            </a: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05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5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/style</a:t>
            </a: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205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205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/head</a:t>
            </a:r>
            <a:r>
              <a:rPr b="1" lang="en" sz="1205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66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Inline CSS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An inline style may be used to apply a unique style for a single element.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9"/>
          <p:cNvSpPr txBox="1"/>
          <p:nvPr>
            <p:ph idx="1" type="body"/>
          </p:nvPr>
        </p:nvSpPr>
        <p:spPr>
          <a:xfrm>
            <a:off x="236500" y="12900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body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h1</a:t>
            </a:r>
            <a:r>
              <a:rPr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="color:blue;text-align:center;"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This is a heading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/h1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style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="color:red;"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This is a paragraph.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/p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/body</a:t>
            </a:r>
            <a:r>
              <a:rPr b="1"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Note: This is what the computer understands first. 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So, an inline style has the highest priority, and will override external and internal styles and browser defaults.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CC"/>
                </a:highlight>
                <a:latin typeface="Verdana"/>
                <a:ea typeface="Verdana"/>
                <a:cs typeface="Verdana"/>
                <a:sym typeface="Verdana"/>
              </a:rPr>
              <a:t>Tip: An inline style loses many of the advantages of a style sheet (by mixing content with presentation). Use this method sparingly.</a:t>
            </a:r>
            <a:endParaRPr sz="1150">
              <a:solidFill>
                <a:srgbClr val="0000CD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rgbClr val="66666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HTML Tags Topics that we will learn: </a:t>
            </a:r>
            <a:endParaRPr b="1" sz="4700"/>
          </a:p>
        </p:txBody>
      </p:sp>
      <p:sp>
        <p:nvSpPr>
          <p:cNvPr id="252" name="Google Shape;252;p4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Including external page links in a page using anchor tags and its properties • Working with row and column data using table tags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Hiding and unhiding elements using display property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image tag, p tag, ul and ol tags, li, nobr, hr, br etc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Layouts, forms, buttons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Input fields ( text box, radio button, checkbox, dropdown, text area etc) HTML5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List of Browsers support HTML5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Media tags (audio and video tags)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Graphics using Canvas tag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Drag and Drop features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Working on locations lat and long using Geolocation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6D7680"/>
              </a:buClr>
              <a:buSzPts val="1200"/>
              <a:buFont typeface="Arial"/>
              <a:buAutoNum type="arabicPeriod"/>
            </a:pPr>
            <a:r>
              <a:rPr lang="en" sz="120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Storing user preferences using LocalStorage. </a:t>
            </a:r>
            <a:endParaRPr sz="120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0"/>
              </a:spcBef>
              <a:spcAft>
                <a:spcPts val="1200"/>
              </a:spcAft>
              <a:buNone/>
            </a:pPr>
            <a:r>
              <a:rPr lang="en"/>
              <a:t>After the Break….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HTML Links - The target Attribute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41"/>
          <p:cNvSpPr txBox="1"/>
          <p:nvPr>
            <p:ph idx="1" type="body"/>
          </p:nvPr>
        </p:nvSpPr>
        <p:spPr>
          <a:xfrm>
            <a:off x="517175" y="12445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By default, the linked page will be displayed in the current browser window. To change this, you must specify another target for the link.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attribute specifies where to open the linked document.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The </a:t>
            </a: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target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attribute can have one of the following values: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01625" lvl="0" marL="457200" rtl="0" algn="l"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Verdana"/>
              <a:buChar char="●"/>
            </a:pP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_self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Default. Opens the document in the same window/tab as it was clicked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Verdana"/>
              <a:buChar char="●"/>
            </a:pP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_blank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Opens the document in a new window or tab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Verdana"/>
              <a:buChar char="●"/>
            </a:pP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_parent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Opens the document in the parent frame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Verdana"/>
              <a:buChar char="●"/>
            </a:pPr>
            <a:r>
              <a:rPr lang="en" sz="1200">
                <a:solidFill>
                  <a:srgbClr val="DC143C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_top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- Opens the document in the full body of the window</a:t>
            </a:r>
            <a:endParaRPr sz="115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rPr lang="en"/>
              <a:t>Try this: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href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</a:t>
            </a:r>
            <a:r>
              <a:rPr lang="en" sz="115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https://www.w3schools.com/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" title=”w3schools” </a:t>
            </a:r>
            <a:r>
              <a:rPr lang="en" sz="115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 target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="_blank"&gt;</a:t>
            </a:r>
            <a:r>
              <a:rPr lang="en" sz="115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Visit W3Schools!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150">
                <a:solidFill>
                  <a:srgbClr val="A52A2A"/>
                </a:solidFill>
                <a:latin typeface="Courier New"/>
                <a:ea typeface="Courier New"/>
                <a:cs typeface="Courier New"/>
                <a:sym typeface="Courier New"/>
              </a:rPr>
              <a:t>/a</a:t>
            </a:r>
            <a:r>
              <a:rPr lang="en" sz="1150">
                <a:solidFill>
                  <a:srgbClr val="0000CD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will need to start :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401925" y="1017800"/>
            <a:ext cx="8520600" cy="39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12"/>
              <a:t>Web browser:</a:t>
            </a:r>
            <a:endParaRPr sz="72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12"/>
              <a:t>Chrome</a:t>
            </a:r>
            <a:endParaRPr sz="72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12"/>
              <a:t>Or Safari</a:t>
            </a:r>
            <a:endParaRPr sz="72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212"/>
              <a:t>Or Firefox</a:t>
            </a:r>
            <a:endParaRPr sz="72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200"/>
              <a:t>Please do not use Internet explorer</a:t>
            </a:r>
            <a:endParaRPr sz="6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46"/>
              <a:t>Text Editor or IDE: </a:t>
            </a:r>
            <a:endParaRPr sz="764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46" u="sng">
                <a:solidFill>
                  <a:schemeClr val="hlink"/>
                </a:solidFill>
                <a:hlinkClick r:id="rId3"/>
              </a:rPr>
              <a:t>https://www.codecademy.com/article/what-is-an-ide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46"/>
              <a:t>Sublime or Visual studio Code</a:t>
            </a:r>
            <a:endParaRPr sz="764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646" u="sng">
                <a:solidFill>
                  <a:schemeClr val="hlink"/>
                </a:solidFill>
                <a:hlinkClick r:id="rId4"/>
              </a:rPr>
              <a:t>https://code.visualstudio.com/</a:t>
            </a:r>
            <a:endParaRPr sz="764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646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977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 Hiding and unhiding elements using display property </a:t>
            </a:r>
            <a:endParaRPr sz="2977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https://www.w3schools.com/css/css_display_visibility.asp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Hide an Element - display:none or visibility:hidden?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visual studio code you have to install extensions: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Prettier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t/>
            </a: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225" y="1692325"/>
            <a:ext cx="582930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create a file with html: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229875"/>
            <a:ext cx="8520600" cy="19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311700" y="3932450"/>
            <a:ext cx="8615700" cy="9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0060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4536"/>
              <a:t>Just create a folder and name a file anything ending with .html</a:t>
            </a:r>
            <a:endParaRPr sz="4536"/>
          </a:p>
          <a:p>
            <a:pPr indent="-30060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4536"/>
              <a:t>By typing html then tab you can start your first </a:t>
            </a:r>
            <a:r>
              <a:rPr lang="en" sz="4536"/>
              <a:t>html</a:t>
            </a:r>
            <a:r>
              <a:rPr lang="en" sz="4536"/>
              <a:t> file.  </a:t>
            </a:r>
            <a:endParaRPr sz="4536"/>
          </a:p>
          <a:p>
            <a:pPr indent="-300609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4536"/>
              <a:t>This is the result of your first html file.</a:t>
            </a:r>
            <a:endParaRPr sz="45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46188"/>
            <a:ext cx="9144000" cy="2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380">
                <a:solidFill>
                  <a:srgbClr val="6D768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Mandatory tags in the HTML page (HTML, head, body) </a:t>
            </a:r>
            <a:endParaRPr sz="2380">
              <a:solidFill>
                <a:srgbClr val="6D768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11700" y="1229875"/>
            <a:ext cx="8700000" cy="39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&lt;!DOCTYPE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html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&lt;html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"en"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 sz="1400">
              <a:solidFill>
                <a:srgbClr val="E5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&lt;meta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charset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"UTF-8"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&lt;meta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http-equiv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"X-UA-Compatible"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"IE=edge"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&lt;meta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"viewport"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"width=device-width, initial-scale=1.0"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&lt;title&gt;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Document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515151"/>
                </a:solidFill>
              </a:rPr>
              <a:t>How to specify the metadata in HTML5?</a:t>
            </a:r>
            <a:endParaRPr b="1" sz="2400">
              <a:solidFill>
                <a:srgbClr val="51515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236525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lphaLcPeriod"/>
            </a:pPr>
            <a:r>
              <a:rPr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Specify in the &lt;Head&gt;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lphaLcPeriod"/>
            </a:pPr>
            <a:r>
              <a:rPr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Specify in the &lt;Body&gt;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lphaLcPeriod"/>
            </a:pPr>
            <a:r>
              <a:rPr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Specify in the &lt;Script&gt;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AutoNum type="alphaLcPeriod"/>
            </a:pPr>
            <a:r>
              <a:rPr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Specify in the &lt;Footer&gt;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head contains the script for javascript or title which you can edit at this time. The head also contains the metadata information as seen here: 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311700" y="2042750"/>
            <a:ext cx="8520600" cy="20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&lt;meta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charset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"UTF-8"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&lt;meta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"viewport"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E5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content</a:t>
            </a: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140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"width=device-width, initial-scale=1.0"</a:t>
            </a:r>
            <a:r>
              <a:rPr b="1"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b="1"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&lt;title&gt;</a:t>
            </a: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Document</a:t>
            </a: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body tags as we call it contains the information that we will display in the chrome web browser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311700" y="2032175"/>
            <a:ext cx="8520600" cy="25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 sz="1400">
              <a:solidFill>
                <a:srgbClr val="8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