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</p:sldIdLst>
  <p:sldSz cy="5143500" cx="9144000"/>
  <p:notesSz cx="6858000" cy="9144000"/>
  <p:embeddedFontLst>
    <p:embeddedFont>
      <p:font typeface="Roboto"/>
      <p:regular r:id="rId37"/>
      <p:bold r:id="rId38"/>
      <p:italic r:id="rId39"/>
      <p:boldItalic r:id="rId4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ED84826-1C30-4DB5-A6E9-4E633D0B8648}">
  <a:tblStyle styleId="{BED84826-1C30-4DB5-A6E9-4E633D0B8648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Roboto-boldItalic.fntdata"/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schemas.openxmlformats.org/officeDocument/2006/relationships/font" Target="fonts/Roboto-regular.fntdata"/><Relationship Id="rId14" Type="http://schemas.openxmlformats.org/officeDocument/2006/relationships/slide" Target="slides/slide8.xml"/><Relationship Id="rId36" Type="http://schemas.openxmlformats.org/officeDocument/2006/relationships/slide" Target="slides/slide30.xml"/><Relationship Id="rId17" Type="http://schemas.openxmlformats.org/officeDocument/2006/relationships/slide" Target="slides/slide11.xml"/><Relationship Id="rId39" Type="http://schemas.openxmlformats.org/officeDocument/2006/relationships/font" Target="fonts/Roboto-italic.fntdata"/><Relationship Id="rId16" Type="http://schemas.openxmlformats.org/officeDocument/2006/relationships/slide" Target="slides/slide10.xml"/><Relationship Id="rId38" Type="http://schemas.openxmlformats.org/officeDocument/2006/relationships/font" Target="fonts/Roboto-bold.fntdata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1ccb7b92b2a_0_1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1ccb7b92b2a_0_1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ccb7b92b2a_0_1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1ccb7b92b2a_0_1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20c86c3ee92_0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20c86c3ee92_0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20c86c3ee92_0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20c86c3ee92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1ccb7b92b2a_0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1ccb7b92b2a_0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0c86c3ee92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20c86c3ee92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1ccb7b92b2a_0_1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1ccb7b92b2a_0_1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2c95de06e6e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2c95de06e6e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2c95de06e6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2c95de06e6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20c86c3ee92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20c86c3ee92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ccb7b92b2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ccb7b92b2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20c86c3ee92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20c86c3ee92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2c95de06e6e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2c95de06e6e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2de84d08e44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Google Shape;213;g2de84d08e44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20c86c3ee92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20c86c3ee92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20c86c3ee92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20c86c3ee92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20c86c3ee92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20c86c3ee92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20c86c3ee92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Google Shape;237;g20c86c3ee92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20c86c3ee92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Google Shape;243;g20c86c3ee92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20c86c3ee92_0_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Google Shape;249;g20c86c3ee92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1ccb7b92b2a_0_1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5" name="Google Shape;255;g1ccb7b92b2a_0_1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ccb7b92b2a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ccb7b92b2a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20c86c3ee92_0_1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20c86c3ee92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ccb7b92b2a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ccb7b92b2a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ccb7b92b2a_0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1ccb7b92b2a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ccb7b92b2a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1ccb7b92b2a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0c86c3ee9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20c86c3ee9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ccb7b92b2a_0_1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1ccb7b92b2a_0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ccb7b92b2a_0_1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1ccb7b92b2a_0_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Google Shape;26;p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www.w3schools.com/html/tryit.asp?filename=tryhtml_headings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www.w3schools.com/css/tryit.asp?filename=trycss_intro" TargetMode="Externa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s://www.w3schools.com" TargetMode="External"/><Relationship Id="rId4" Type="http://schemas.openxmlformats.org/officeDocument/2006/relationships/hyperlink" Target="https://www.w3schools.com/css/tryit.asp?filename=trycss_display_inline_list" TargetMode="Externa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s://www.w3schools.com/html/tryit.asp?filename=tryhtml_images_trulli" TargetMode="Externa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s://www.w3schools.com/html/html_tables.asp" TargetMode="External"/><Relationship Id="rId4" Type="http://schemas.openxmlformats.org/officeDocument/2006/relationships/image" Target="../media/image3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s://developer.mozilla.org/en-US/docs/Glossary/Void_element" TargetMode="External"/><Relationship Id="rId4" Type="http://schemas.openxmlformats.org/officeDocument/2006/relationships/hyperlink" Target="https://developer.mozilla.org/en-US/docs/Web/HTML/Element/br" TargetMode="External"/><Relationship Id="rId5" Type="http://schemas.openxmlformats.org/officeDocument/2006/relationships/hyperlink" Target="https://developer.mozilla.org/en-US/docs/Web/HTML/Element/col" TargetMode="External"/><Relationship Id="rId6" Type="http://schemas.openxmlformats.org/officeDocument/2006/relationships/hyperlink" Target="https://developer.mozilla.org/en-US/docs/Web/HTML/Element/embed" TargetMode="External"/><Relationship Id="rId7" Type="http://schemas.openxmlformats.org/officeDocument/2006/relationships/hyperlink" Target="https://developer.mozilla.org/en-US/docs/Web/HTML/Element/hr" TargetMode="External"/><Relationship Id="rId8" Type="http://schemas.openxmlformats.org/officeDocument/2006/relationships/hyperlink" Target="https://developer.mozilla.org/en-US/docs/Web/HTML/Element/img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w3schools.com/html/default.asp" TargetMode="Externa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hyperlink" Target="https://www.w3schools.com/css/css_selectors.asp" TargetMode="Externa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Relationship Id="rId3" Type="http://schemas.openxmlformats.org/officeDocument/2006/relationships/hyperlink" Target="https://www.w3schools.com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.codecademy.com/article/what-is-an-ide" TargetMode="External"/><Relationship Id="rId4" Type="http://schemas.openxmlformats.org/officeDocument/2006/relationships/hyperlink" Target="https://code.visualstudio.com/" TargetMode="Externa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Relationship Id="rId3" Type="http://schemas.openxmlformats.org/officeDocument/2006/relationships/hyperlink" Target="https://www.w3schools.com/css/css_display_visibility.asp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Basics of HTML &amp; CSS</a:t>
            </a:r>
            <a:endParaRPr/>
          </a:p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Beginners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2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the root element of html?</a:t>
            </a:r>
            <a:endParaRPr/>
          </a:p>
        </p:txBody>
      </p:sp>
      <p:sp>
        <p:nvSpPr>
          <p:cNvPr id="143" name="Google Shape;143;p22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688"/>
              <a:buNone/>
            </a:pPr>
            <a:r>
              <a:rPr lang="en" sz="1718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The </a:t>
            </a:r>
            <a:r>
              <a:rPr lang="en" sz="1750">
                <a:solidFill>
                  <a:srgbClr val="DC143C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&lt;html&gt;</a:t>
            </a:r>
            <a:r>
              <a:rPr lang="en" sz="1718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element is the root element and it defines the whole HTML document.</a:t>
            </a:r>
            <a:endParaRPr sz="1718">
              <a:solidFill>
                <a:srgbClr val="000000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688"/>
              <a:buNone/>
            </a:pPr>
            <a:r>
              <a:rPr lang="en" sz="1718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It has a start tag </a:t>
            </a:r>
            <a:r>
              <a:rPr lang="en" sz="1750">
                <a:solidFill>
                  <a:srgbClr val="DC143C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&lt;html&gt;</a:t>
            </a:r>
            <a:r>
              <a:rPr lang="en" sz="1718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and an end tag </a:t>
            </a:r>
            <a:r>
              <a:rPr lang="en" sz="1750">
                <a:solidFill>
                  <a:srgbClr val="DC143C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&lt;/html&gt;</a:t>
            </a:r>
            <a:r>
              <a:rPr lang="en" sz="1718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.</a:t>
            </a:r>
            <a:endParaRPr sz="1718">
              <a:solidFill>
                <a:srgbClr val="000000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688"/>
              <a:buNone/>
            </a:pPr>
            <a:r>
              <a:rPr lang="en" sz="1718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Then, inside the </a:t>
            </a:r>
            <a:r>
              <a:rPr lang="en" sz="1750">
                <a:solidFill>
                  <a:srgbClr val="DC143C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&lt;html&gt;</a:t>
            </a:r>
            <a:r>
              <a:rPr lang="en" sz="1718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element there is a </a:t>
            </a:r>
            <a:r>
              <a:rPr lang="en" sz="1750">
                <a:solidFill>
                  <a:srgbClr val="DC143C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&lt;body&gt;</a:t>
            </a:r>
            <a:r>
              <a:rPr lang="en" sz="1718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element:</a:t>
            </a:r>
            <a:endParaRPr sz="1718">
              <a:solidFill>
                <a:srgbClr val="000000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95000"/>
              </a:lnSpc>
              <a:spcBef>
                <a:spcPts val="1400"/>
              </a:spcBef>
              <a:spcAft>
                <a:spcPts val="1200"/>
              </a:spcAft>
              <a:buSzPts val="688"/>
              <a:buNone/>
            </a:pPr>
            <a:r>
              <a:t/>
            </a:r>
            <a:endParaRPr sz="2125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3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would you write something in html as a </a:t>
            </a:r>
            <a:r>
              <a:rPr lang="en"/>
              <a:t>heading?</a:t>
            </a:r>
            <a:endParaRPr/>
          </a:p>
        </p:txBody>
      </p:sp>
      <p:sp>
        <p:nvSpPr>
          <p:cNvPr id="149" name="Google Shape;149;p23"/>
          <p:cNvSpPr txBox="1"/>
          <p:nvPr>
            <p:ph idx="1" type="body"/>
          </p:nvPr>
        </p:nvSpPr>
        <p:spPr>
          <a:xfrm>
            <a:off x="311700" y="1249850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lang="en" sz="115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The HTML element is everything from the start tag to the end tag:</a:t>
            </a:r>
            <a:endParaRPr sz="1150">
              <a:solidFill>
                <a:srgbClr val="000000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101600" marR="10160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000CD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&lt;</a:t>
            </a:r>
            <a:r>
              <a:rPr lang="en" sz="1500">
                <a:solidFill>
                  <a:srgbClr val="A52A2A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tagname</a:t>
            </a:r>
            <a:r>
              <a:rPr lang="en" sz="1500">
                <a:solidFill>
                  <a:srgbClr val="0000CD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&gt;</a:t>
            </a:r>
            <a:r>
              <a:rPr lang="en" sz="150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Content goes here...</a:t>
            </a:r>
            <a:r>
              <a:rPr lang="en" sz="1500">
                <a:solidFill>
                  <a:srgbClr val="0000CD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&lt;</a:t>
            </a:r>
            <a:r>
              <a:rPr lang="en" sz="1500">
                <a:solidFill>
                  <a:srgbClr val="A52A2A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/tagname</a:t>
            </a:r>
            <a:r>
              <a:rPr lang="en" sz="1500">
                <a:solidFill>
                  <a:srgbClr val="0000CD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&gt;</a:t>
            </a:r>
            <a:endParaRPr sz="1500">
              <a:solidFill>
                <a:srgbClr val="0000CD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lang="en" sz="115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Examples of some HTML elements:</a:t>
            </a:r>
            <a:endParaRPr sz="1150">
              <a:solidFill>
                <a:srgbClr val="000000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101600" marR="10160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000CD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&lt;</a:t>
            </a:r>
            <a:r>
              <a:rPr lang="en" sz="1500">
                <a:solidFill>
                  <a:srgbClr val="A52A2A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h1</a:t>
            </a:r>
            <a:r>
              <a:rPr lang="en" sz="1500">
                <a:solidFill>
                  <a:srgbClr val="0000CD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&gt;</a:t>
            </a:r>
            <a:r>
              <a:rPr lang="en" sz="150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My First Heading</a:t>
            </a:r>
            <a:r>
              <a:rPr lang="en" sz="1500">
                <a:solidFill>
                  <a:srgbClr val="0000CD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&lt;</a:t>
            </a:r>
            <a:r>
              <a:rPr lang="en" sz="1500">
                <a:solidFill>
                  <a:srgbClr val="A52A2A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/h1</a:t>
            </a:r>
            <a:r>
              <a:rPr lang="en" sz="1500">
                <a:solidFill>
                  <a:srgbClr val="0000CD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&gt;</a:t>
            </a:r>
            <a:endParaRPr sz="1500">
              <a:solidFill>
                <a:srgbClr val="0000CD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101600" marR="10160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000CD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&lt;</a:t>
            </a:r>
            <a:r>
              <a:rPr lang="en" sz="1500">
                <a:solidFill>
                  <a:srgbClr val="A52A2A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p</a:t>
            </a:r>
            <a:r>
              <a:rPr lang="en" sz="1500">
                <a:solidFill>
                  <a:srgbClr val="0000CD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&gt;</a:t>
            </a:r>
            <a:r>
              <a:rPr lang="en" sz="150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My first paragraph.</a:t>
            </a:r>
            <a:r>
              <a:rPr lang="en" sz="1500">
                <a:solidFill>
                  <a:srgbClr val="0000CD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&lt;</a:t>
            </a:r>
            <a:r>
              <a:rPr lang="en" sz="1500">
                <a:solidFill>
                  <a:srgbClr val="A52A2A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/p</a:t>
            </a:r>
            <a:r>
              <a:rPr lang="en" sz="1500">
                <a:solidFill>
                  <a:srgbClr val="0000CD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&gt;</a:t>
            </a:r>
            <a:endParaRPr sz="1500">
              <a:solidFill>
                <a:srgbClr val="0000CD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8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Heading in different fonts:  How would we do it?</a:t>
            </a:r>
            <a:endParaRPr/>
          </a:p>
        </p:txBody>
      </p:sp>
      <p:sp>
        <p:nvSpPr>
          <p:cNvPr id="155" name="Google Shape;155;p2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0" lvl="0" marL="152400" marR="152400" rtl="0" algn="l">
              <a:spcBef>
                <a:spcPts val="2600"/>
              </a:spcBef>
              <a:spcAft>
                <a:spcPts val="0"/>
              </a:spcAft>
              <a:buNone/>
            </a:pPr>
            <a:r>
              <a:rPr lang="en" sz="7615">
                <a:solidFill>
                  <a:srgbClr val="000000"/>
                </a:solidFill>
                <a:highlight>
                  <a:srgbClr val="E7E9EB"/>
                </a:highlight>
                <a:latin typeface="Arial"/>
                <a:ea typeface="Arial"/>
                <a:cs typeface="Arial"/>
                <a:sym typeface="Arial"/>
              </a:rPr>
              <a:t>Heading 1</a:t>
            </a:r>
            <a:endParaRPr sz="7615">
              <a:solidFill>
                <a:srgbClr val="000000"/>
              </a:solidFill>
              <a:highlight>
                <a:srgbClr val="E7E9EB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152400" marR="152400" rtl="0" algn="l">
              <a:spcBef>
                <a:spcPts val="2600"/>
              </a:spcBef>
              <a:spcAft>
                <a:spcPts val="0"/>
              </a:spcAft>
              <a:buNone/>
            </a:pPr>
            <a:r>
              <a:rPr lang="en" sz="6865">
                <a:solidFill>
                  <a:srgbClr val="000000"/>
                </a:solidFill>
                <a:highlight>
                  <a:srgbClr val="E7E9EB"/>
                </a:highlight>
                <a:latin typeface="Arial"/>
                <a:ea typeface="Arial"/>
                <a:cs typeface="Arial"/>
                <a:sym typeface="Arial"/>
              </a:rPr>
              <a:t>Heading 2</a:t>
            </a:r>
            <a:endParaRPr sz="6865">
              <a:solidFill>
                <a:srgbClr val="000000"/>
              </a:solidFill>
              <a:highlight>
                <a:srgbClr val="E7E9EB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152400" marR="152400" rtl="0" algn="l">
              <a:spcBef>
                <a:spcPts val="2600"/>
              </a:spcBef>
              <a:spcAft>
                <a:spcPts val="0"/>
              </a:spcAft>
              <a:buNone/>
            </a:pPr>
            <a:r>
              <a:rPr lang="en" sz="6265">
                <a:solidFill>
                  <a:srgbClr val="000000"/>
                </a:solidFill>
                <a:highlight>
                  <a:srgbClr val="E7E9EB"/>
                </a:highlight>
                <a:latin typeface="Arial"/>
                <a:ea typeface="Arial"/>
                <a:cs typeface="Arial"/>
                <a:sym typeface="Arial"/>
              </a:rPr>
              <a:t>Heading 3</a:t>
            </a:r>
            <a:endParaRPr sz="6265">
              <a:solidFill>
                <a:srgbClr val="000000"/>
              </a:solidFill>
              <a:highlight>
                <a:srgbClr val="E7E9EB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152400" marR="152400" rtl="0" algn="l">
              <a:spcBef>
                <a:spcPts val="2600"/>
              </a:spcBef>
              <a:spcAft>
                <a:spcPts val="0"/>
              </a:spcAft>
              <a:buNone/>
            </a:pPr>
            <a:r>
              <a:rPr lang="en" sz="5965">
                <a:solidFill>
                  <a:srgbClr val="000000"/>
                </a:solidFill>
                <a:highlight>
                  <a:srgbClr val="E7E9EB"/>
                </a:highlight>
                <a:latin typeface="Arial"/>
                <a:ea typeface="Arial"/>
                <a:cs typeface="Arial"/>
                <a:sym typeface="Arial"/>
              </a:rPr>
              <a:t>Heading 4</a:t>
            </a:r>
            <a:endParaRPr sz="5965">
              <a:solidFill>
                <a:srgbClr val="000000"/>
              </a:solidFill>
              <a:highlight>
                <a:srgbClr val="E7E9EB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152400" marR="152400" rtl="0" algn="l">
              <a:spcBef>
                <a:spcPts val="2600"/>
              </a:spcBef>
              <a:spcAft>
                <a:spcPts val="0"/>
              </a:spcAft>
              <a:buNone/>
            </a:pPr>
            <a:r>
              <a:rPr lang="en" sz="5815">
                <a:solidFill>
                  <a:srgbClr val="000000"/>
                </a:solidFill>
                <a:highlight>
                  <a:srgbClr val="E7E9EB"/>
                </a:highlight>
                <a:latin typeface="Arial"/>
                <a:ea typeface="Arial"/>
                <a:cs typeface="Arial"/>
                <a:sym typeface="Arial"/>
              </a:rPr>
              <a:t>Heading 5</a:t>
            </a:r>
            <a:endParaRPr sz="5815">
              <a:solidFill>
                <a:srgbClr val="000000"/>
              </a:solidFill>
              <a:highlight>
                <a:srgbClr val="E7E9EB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152400" marR="152400" rtl="0" algn="l">
              <a:spcBef>
                <a:spcPts val="2600"/>
              </a:spcBef>
              <a:spcAft>
                <a:spcPts val="0"/>
              </a:spcAft>
              <a:buNone/>
            </a:pPr>
            <a:r>
              <a:rPr lang="en" sz="5665">
                <a:solidFill>
                  <a:srgbClr val="000000"/>
                </a:solidFill>
                <a:highlight>
                  <a:srgbClr val="E7E9EB"/>
                </a:highlight>
                <a:latin typeface="Arial"/>
                <a:ea typeface="Arial"/>
                <a:cs typeface="Arial"/>
                <a:sym typeface="Arial"/>
              </a:rPr>
              <a:t>Heading 6</a:t>
            </a:r>
            <a:endParaRPr sz="5665">
              <a:solidFill>
                <a:srgbClr val="000000"/>
              </a:solidFill>
              <a:highlight>
                <a:srgbClr val="E7E9EB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177800" marR="177800" rtl="0" algn="ctr">
              <a:spcBef>
                <a:spcPts val="260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FFFF"/>
                </a:solidFill>
                <a:highlight>
                  <a:srgbClr val="4CAF50"/>
                </a:highlight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Try it Yourself »</a:t>
            </a:r>
            <a:endParaRPr sz="1300">
              <a:solidFill>
                <a:srgbClr val="FFFFFF"/>
              </a:solidFill>
              <a:highlight>
                <a:srgbClr val="4CAF50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8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5"/>
          <p:cNvSpPr txBox="1"/>
          <p:nvPr>
            <p:ph type="title"/>
          </p:nvPr>
        </p:nvSpPr>
        <p:spPr>
          <a:xfrm>
            <a:off x="311700" y="454925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it is : </a:t>
            </a:r>
            <a:endParaRPr/>
          </a:p>
        </p:txBody>
      </p:sp>
      <p:sp>
        <p:nvSpPr>
          <p:cNvPr id="161" name="Google Shape;161;p25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b="1" lang="en" sz="2150">
                <a:solidFill>
                  <a:srgbClr val="A52A2A"/>
                </a:solidFill>
                <a:latin typeface="Courier New"/>
                <a:ea typeface="Courier New"/>
                <a:cs typeface="Courier New"/>
                <a:sym typeface="Courier New"/>
              </a:rPr>
              <a:t>h1</a:t>
            </a:r>
            <a:r>
              <a:rPr b="1" lang="en" sz="2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r>
              <a:rPr b="1" lang="en" sz="215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Heading 1</a:t>
            </a:r>
            <a:r>
              <a:rPr b="1" lang="en" sz="2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b="1" lang="en" sz="2150">
                <a:solidFill>
                  <a:srgbClr val="A52A2A"/>
                </a:solidFill>
                <a:latin typeface="Courier New"/>
                <a:ea typeface="Courier New"/>
                <a:cs typeface="Courier New"/>
                <a:sym typeface="Courier New"/>
              </a:rPr>
              <a:t>/h1</a:t>
            </a:r>
            <a:r>
              <a:rPr b="1" lang="en" sz="2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b="1" sz="2150">
              <a:solidFill>
                <a:srgbClr val="0000CD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n" sz="2150">
                <a:solidFill>
                  <a:srgbClr val="A52A2A"/>
                </a:solidFill>
                <a:latin typeface="Courier New"/>
                <a:ea typeface="Courier New"/>
                <a:cs typeface="Courier New"/>
                <a:sym typeface="Courier New"/>
              </a:rPr>
              <a:t>h2</a:t>
            </a:r>
            <a:r>
              <a:rPr lang="en" sz="2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r>
              <a:rPr lang="en" sz="215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Heading 2</a:t>
            </a:r>
            <a:r>
              <a:rPr lang="en" sz="2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n" sz="2150">
                <a:solidFill>
                  <a:srgbClr val="A52A2A"/>
                </a:solidFill>
                <a:latin typeface="Courier New"/>
                <a:ea typeface="Courier New"/>
                <a:cs typeface="Courier New"/>
                <a:sym typeface="Courier New"/>
              </a:rPr>
              <a:t>/h2</a:t>
            </a:r>
            <a:r>
              <a:rPr lang="en" sz="2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sz="2150">
              <a:solidFill>
                <a:srgbClr val="0000CD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n" sz="2150">
                <a:solidFill>
                  <a:srgbClr val="A52A2A"/>
                </a:solidFill>
                <a:latin typeface="Courier New"/>
                <a:ea typeface="Courier New"/>
                <a:cs typeface="Courier New"/>
                <a:sym typeface="Courier New"/>
              </a:rPr>
              <a:t>h3</a:t>
            </a:r>
            <a:r>
              <a:rPr lang="en" sz="2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r>
              <a:rPr lang="en" sz="215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Heading 3</a:t>
            </a:r>
            <a:r>
              <a:rPr lang="en" sz="2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n" sz="2150">
                <a:solidFill>
                  <a:srgbClr val="A52A2A"/>
                </a:solidFill>
                <a:latin typeface="Courier New"/>
                <a:ea typeface="Courier New"/>
                <a:cs typeface="Courier New"/>
                <a:sym typeface="Courier New"/>
              </a:rPr>
              <a:t>/h3</a:t>
            </a:r>
            <a:r>
              <a:rPr lang="en" sz="2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sz="2150">
              <a:solidFill>
                <a:srgbClr val="0000CD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n" sz="2150">
                <a:solidFill>
                  <a:srgbClr val="A52A2A"/>
                </a:solidFill>
                <a:latin typeface="Courier New"/>
                <a:ea typeface="Courier New"/>
                <a:cs typeface="Courier New"/>
                <a:sym typeface="Courier New"/>
              </a:rPr>
              <a:t>h4</a:t>
            </a:r>
            <a:r>
              <a:rPr lang="en" sz="2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r>
              <a:rPr lang="en" sz="215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Heading 4</a:t>
            </a:r>
            <a:r>
              <a:rPr lang="en" sz="2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n" sz="2150">
                <a:solidFill>
                  <a:srgbClr val="A52A2A"/>
                </a:solidFill>
                <a:latin typeface="Courier New"/>
                <a:ea typeface="Courier New"/>
                <a:cs typeface="Courier New"/>
                <a:sym typeface="Courier New"/>
              </a:rPr>
              <a:t>/h4</a:t>
            </a:r>
            <a:r>
              <a:rPr lang="en" sz="2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sz="2150">
              <a:solidFill>
                <a:srgbClr val="0000CD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n" sz="2150">
                <a:solidFill>
                  <a:srgbClr val="A52A2A"/>
                </a:solidFill>
                <a:latin typeface="Courier New"/>
                <a:ea typeface="Courier New"/>
                <a:cs typeface="Courier New"/>
                <a:sym typeface="Courier New"/>
              </a:rPr>
              <a:t>h5</a:t>
            </a:r>
            <a:r>
              <a:rPr lang="en" sz="2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r>
              <a:rPr lang="en" sz="215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Heading 5</a:t>
            </a:r>
            <a:r>
              <a:rPr lang="en" sz="2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n" sz="2150">
                <a:solidFill>
                  <a:srgbClr val="A52A2A"/>
                </a:solidFill>
                <a:latin typeface="Courier New"/>
                <a:ea typeface="Courier New"/>
                <a:cs typeface="Courier New"/>
                <a:sym typeface="Courier New"/>
              </a:rPr>
              <a:t>/h5</a:t>
            </a:r>
            <a:r>
              <a:rPr lang="en" sz="2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sz="2150">
              <a:solidFill>
                <a:srgbClr val="0000CD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n" sz="2150">
                <a:solidFill>
                  <a:srgbClr val="A52A2A"/>
                </a:solidFill>
                <a:latin typeface="Courier New"/>
                <a:ea typeface="Courier New"/>
                <a:cs typeface="Courier New"/>
                <a:sym typeface="Courier New"/>
              </a:rPr>
              <a:t>h6</a:t>
            </a:r>
            <a:r>
              <a:rPr lang="en" sz="2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r>
              <a:rPr lang="en" sz="215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Heading 6</a:t>
            </a:r>
            <a:r>
              <a:rPr lang="en" sz="2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n" sz="2150">
                <a:solidFill>
                  <a:srgbClr val="A52A2A"/>
                </a:solidFill>
                <a:latin typeface="Courier New"/>
                <a:ea typeface="Courier New"/>
                <a:cs typeface="Courier New"/>
                <a:sym typeface="Courier New"/>
              </a:rPr>
              <a:t>/h6</a:t>
            </a:r>
            <a:r>
              <a:rPr lang="en" sz="2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sz="2150">
              <a:solidFill>
                <a:srgbClr val="0000CD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According to Semantics what do we need?</a:t>
            </a:r>
            <a:endParaRPr sz="2150">
              <a:solidFill>
                <a:srgbClr val="0000CD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2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168" name="Google Shape;168;p26"/>
          <p:cNvGraphicFramePr/>
          <p:nvPr/>
        </p:nvGraphicFramePr>
        <p:xfrm>
          <a:off x="152400" y="152400"/>
          <a:ext cx="3000000" cy="3000000"/>
        </p:xfrm>
        <a:graphic>
          <a:graphicData uri="http://schemas.openxmlformats.org/drawingml/2006/table">
            <a:tbl>
              <a:tblPr>
                <a:solidFill>
                  <a:srgbClr val="FFFFFF"/>
                </a:solidFill>
                <a:tableStyleId>{BED84826-1C30-4DB5-A6E9-4E633D0B8648}</a:tableStyleId>
              </a:tblPr>
              <a:tblGrid>
                <a:gridCol w="2628900"/>
                <a:gridCol w="4248150"/>
                <a:gridCol w="2133600"/>
              </a:tblGrid>
              <a:tr h="12064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  <a:buNone/>
                      </a:pPr>
                      <a:r>
                        <a:rPr b="1" lang="en" sz="1150">
                          <a:highlight>
                            <a:srgbClr val="FFFFFF"/>
                          </a:highlight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Start tag</a:t>
                      </a:r>
                      <a:endParaRPr b="1" sz="1150">
                        <a:highlight>
                          <a:srgbClr val="FFFFFF"/>
                        </a:highlight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76200" marB="76200" marR="76200" marL="15240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  <a:buNone/>
                      </a:pPr>
                      <a:r>
                        <a:rPr b="1" lang="en" sz="1150">
                          <a:highlight>
                            <a:srgbClr val="FFFFFF"/>
                          </a:highlight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Element content</a:t>
                      </a:r>
                      <a:endParaRPr b="1" sz="1150">
                        <a:highlight>
                          <a:srgbClr val="FFFFFF"/>
                        </a:highlight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76200" marB="76200" marR="76200" marL="7620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  <a:buNone/>
                      </a:pPr>
                      <a:r>
                        <a:rPr b="1" lang="en" sz="1150">
                          <a:highlight>
                            <a:srgbClr val="FFFFFF"/>
                          </a:highlight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End tag</a:t>
                      </a:r>
                      <a:endParaRPr b="1" sz="1150">
                        <a:highlight>
                          <a:srgbClr val="FFFFFF"/>
                        </a:highlight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76200" marB="76200" marR="76200" marL="76200"/>
                </a:tc>
              </a:tr>
              <a:tr h="12064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  <a:buNone/>
                      </a:pPr>
                      <a:r>
                        <a:rPr lang="en" sz="1150">
                          <a:highlight>
                            <a:srgbClr val="FFFFFF"/>
                          </a:highlight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&lt;h1&gt;</a:t>
                      </a:r>
                      <a:endParaRPr sz="1150">
                        <a:highlight>
                          <a:srgbClr val="FFFFFF"/>
                        </a:highlight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76200" marB="76200" marR="76200" marL="15240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  <a:buNone/>
                      </a:pPr>
                      <a:r>
                        <a:rPr lang="en" sz="1150">
                          <a:highlight>
                            <a:srgbClr val="FFFFFF"/>
                          </a:highlight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My First Heading</a:t>
                      </a:r>
                      <a:endParaRPr sz="1150">
                        <a:highlight>
                          <a:srgbClr val="FFFFFF"/>
                        </a:highlight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76200" marB="76200" marR="76200" marL="7620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  <a:buNone/>
                      </a:pPr>
                      <a:r>
                        <a:rPr lang="en" sz="1150">
                          <a:highlight>
                            <a:srgbClr val="FFFFFF"/>
                          </a:highlight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&lt;/h1&gt;</a:t>
                      </a:r>
                      <a:endParaRPr sz="1150">
                        <a:highlight>
                          <a:srgbClr val="FFFFFF"/>
                        </a:highlight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76200" marB="76200" marR="76200" marL="76200"/>
                </a:tc>
              </a:tr>
              <a:tr h="12064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  <a:buNone/>
                      </a:pPr>
                      <a:r>
                        <a:rPr lang="en" sz="1150">
                          <a:highlight>
                            <a:srgbClr val="FFFFFF"/>
                          </a:highlight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&lt;p&gt;</a:t>
                      </a:r>
                      <a:endParaRPr sz="1150">
                        <a:highlight>
                          <a:srgbClr val="FFFFFF"/>
                        </a:highlight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76200" marB="76200" marR="76200" marL="15240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  <a:buNone/>
                      </a:pPr>
                      <a:r>
                        <a:rPr lang="en" sz="1150">
                          <a:highlight>
                            <a:srgbClr val="FFFFFF"/>
                          </a:highlight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My first paragraph.</a:t>
                      </a:r>
                      <a:endParaRPr sz="1150">
                        <a:highlight>
                          <a:srgbClr val="FFFFFF"/>
                        </a:highlight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76200" marB="76200" marR="76200" marL="7620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  <a:buNone/>
                      </a:pPr>
                      <a:r>
                        <a:rPr lang="en" sz="1150">
                          <a:highlight>
                            <a:srgbClr val="FFFFFF"/>
                          </a:highlight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&lt;/p&gt;</a:t>
                      </a:r>
                      <a:endParaRPr sz="1150">
                        <a:highlight>
                          <a:srgbClr val="FFFFFF"/>
                        </a:highlight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76200" marB="76200" marR="76200" marL="76200"/>
                </a:tc>
              </a:tr>
              <a:tr h="12064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  <a:buNone/>
                      </a:pPr>
                      <a:r>
                        <a:rPr b="1" lang="en" sz="1150">
                          <a:highlight>
                            <a:srgbClr val="FFFFFF"/>
                          </a:highlight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&lt;br&gt;</a:t>
                      </a:r>
                      <a:endParaRPr b="1" sz="1150">
                        <a:highlight>
                          <a:srgbClr val="FFFFFF"/>
                        </a:highlight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76200" marB="76200" marR="76200" marL="15240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  <a:buNone/>
                      </a:pPr>
                      <a:r>
                        <a:rPr b="1" i="1" lang="en" sz="1150">
                          <a:highlight>
                            <a:srgbClr val="FFFFFF"/>
                          </a:highlight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(Break or line break)</a:t>
                      </a:r>
                      <a:endParaRPr b="1" i="1" sz="1150">
                        <a:highlight>
                          <a:srgbClr val="FFFFFF"/>
                        </a:highlight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76200" marB="76200" marR="76200" marL="7620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  <a:buNone/>
                      </a:pPr>
                      <a:r>
                        <a:rPr b="1" i="1" lang="en" sz="1150">
                          <a:highlight>
                            <a:srgbClr val="FFFFFF"/>
                          </a:highlight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none</a:t>
                      </a:r>
                      <a:endParaRPr b="1" i="1" sz="1150">
                        <a:highlight>
                          <a:srgbClr val="FFFFFF"/>
                        </a:highlight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76200" marB="76200" marR="76200" marL="76200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https://www.w3schools.com/css/tryit.asp?filename=trycss_intro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27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683"/>
              <a:t>&lt;style&gt;</a:t>
            </a:r>
            <a:endParaRPr sz="768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683"/>
              <a:t>body{</a:t>
            </a:r>
            <a:br>
              <a:rPr lang="en" sz="7683"/>
            </a:br>
            <a:r>
              <a:rPr lang="en" sz="7683"/>
              <a:t>Background-color: lightblue;</a:t>
            </a:r>
            <a:endParaRPr sz="768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683"/>
              <a:t>}</a:t>
            </a:r>
            <a:br>
              <a:rPr lang="en" sz="7683"/>
            </a:br>
            <a:r>
              <a:rPr lang="en" sz="7683"/>
              <a:t>h1{ Color: white;</a:t>
            </a:r>
            <a:endParaRPr sz="768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683"/>
              <a:t>Text-align: center;</a:t>
            </a:r>
            <a:endParaRPr sz="768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683"/>
              <a:t>}</a:t>
            </a:r>
            <a:endParaRPr sz="768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683"/>
              <a:t>&lt;/style&gt;</a:t>
            </a:r>
            <a:endParaRPr sz="768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683"/>
              <a:t>Note: ** This is in the head ***</a:t>
            </a:r>
            <a:endParaRPr sz="768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9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The href Attribute or hyperlink ( link to a website )</a:t>
            </a:r>
            <a:endParaRPr/>
          </a:p>
        </p:txBody>
      </p:sp>
      <p:sp>
        <p:nvSpPr>
          <p:cNvPr id="180" name="Google Shape;180;p28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lang="en" sz="285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The </a:t>
            </a:r>
            <a:r>
              <a:rPr lang="en" sz="2900">
                <a:solidFill>
                  <a:srgbClr val="DC143C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&lt;a&gt;</a:t>
            </a:r>
            <a:r>
              <a:rPr lang="en" sz="285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tag defines a hyperlink. The </a:t>
            </a:r>
            <a:r>
              <a:rPr lang="en" sz="2900">
                <a:solidFill>
                  <a:srgbClr val="DC143C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href</a:t>
            </a:r>
            <a:r>
              <a:rPr lang="en" sz="285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attribute specifies the URL of the page the link goes to:</a:t>
            </a:r>
            <a:endParaRPr sz="2850">
              <a:solidFill>
                <a:srgbClr val="000000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lang="en"/>
              <a:t>&lt;a href="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https://www.w3schools.com</a:t>
            </a:r>
            <a:r>
              <a:rPr lang="en"/>
              <a:t>" &gt;Visit W3Schools&lt;/a&gt;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Do you know what is missing according to Accessibility in here?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Can you change the link to google, amazon, and other links:</a:t>
            </a:r>
            <a:endParaRPr sz="2400">
              <a:solidFill>
                <a:srgbClr val="000000"/>
              </a:solidFill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accent5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https://www.w3schools.com/css/tryit.asp?filename=trycss_display_inline_list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990"/>
              <a:buNone/>
            </a:pPr>
            <a:r>
              <a:rPr lang="en" sz="3259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The src Attribute for images </a:t>
            </a:r>
            <a:endParaRPr sz="3259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216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29"/>
          <p:cNvSpPr txBox="1"/>
          <p:nvPr>
            <p:ph idx="1" type="body"/>
          </p:nvPr>
        </p:nvSpPr>
        <p:spPr>
          <a:xfrm>
            <a:off x="311700" y="1215850"/>
            <a:ext cx="8520600" cy="292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lang="en" sz="215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The </a:t>
            </a:r>
            <a:r>
              <a:rPr lang="en" sz="2200">
                <a:solidFill>
                  <a:srgbClr val="DC143C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&lt;img&gt;</a:t>
            </a:r>
            <a:r>
              <a:rPr lang="en" sz="215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tag is used to embed an image in an HTML page. The </a:t>
            </a:r>
            <a:r>
              <a:rPr lang="en" sz="2200">
                <a:solidFill>
                  <a:srgbClr val="DC143C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r>
              <a:rPr lang="en" sz="215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attribute specifies the path to the image to be displayed:</a:t>
            </a:r>
            <a:endParaRPr sz="2150">
              <a:solidFill>
                <a:srgbClr val="000000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lang="en"/>
              <a:t>&lt;img src="img_girl.jpg" width="500" height="600"&gt;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Do you know what is missing according to Accessibility in here?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https://www.w3schools.com/html/tryit.asp?filename=tryhtml_images_trulli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0"/>
          <p:cNvSpPr txBox="1"/>
          <p:nvPr>
            <p:ph type="title"/>
          </p:nvPr>
        </p:nvSpPr>
        <p:spPr>
          <a:xfrm>
            <a:off x="311700" y="410000"/>
            <a:ext cx="8520600" cy="86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6D768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Working with row and column data using the table tags: </a:t>
            </a:r>
            <a:r>
              <a:rPr lang="en" sz="2100" u="sng">
                <a:solidFill>
                  <a:schemeClr val="hlink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  <a:hlinkClick r:id="rId3"/>
              </a:rPr>
              <a:t>https://www.w3schools.com/html/html_tables.asp</a:t>
            </a:r>
            <a:endParaRPr sz="2100">
              <a:solidFill>
                <a:srgbClr val="6D768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rgbClr val="6D768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2" name="Google Shape;192;p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05750" y="1213250"/>
            <a:ext cx="5943600" cy="3838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1B1B1B"/>
                </a:solidFill>
                <a:highlight>
                  <a:srgbClr val="FFFFFF"/>
                </a:highlight>
              </a:rPr>
              <a:t>The void elements in HTML are as follows:</a:t>
            </a:r>
            <a:endParaRPr sz="4800"/>
          </a:p>
        </p:txBody>
      </p:sp>
      <p:sp>
        <p:nvSpPr>
          <p:cNvPr id="198" name="Google Shape;198;p3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https://developer.mozilla.org/en-US/docs/Glossary/Void_element</a:t>
            </a:r>
            <a:endParaRPr/>
          </a:p>
          <a:p>
            <a:pPr indent="-381000" lvl="0" marL="457200" rtl="0" algn="l">
              <a:spcBef>
                <a:spcPts val="1200"/>
              </a:spcBef>
              <a:spcAft>
                <a:spcPts val="0"/>
              </a:spcAft>
              <a:buClr>
                <a:srgbClr val="1B1B1B"/>
              </a:buClr>
              <a:buSzPts val="2400"/>
              <a:buChar char="●"/>
            </a:pPr>
            <a:r>
              <a:rPr lang="en" sz="2400">
                <a:solidFill>
                  <a:schemeClr val="hlink"/>
                </a:solidFill>
                <a:highlight>
                  <a:srgbClr val="FFFFFF"/>
                </a:highlight>
                <a:uFill>
                  <a:noFill/>
                </a:uFill>
                <a:hlinkClick r:id="rId4"/>
              </a:rPr>
              <a:t>&lt;br&gt;</a:t>
            </a:r>
            <a:endParaRPr sz="2400">
              <a:solidFill>
                <a:schemeClr val="hlink"/>
              </a:solidFill>
              <a:highlight>
                <a:srgbClr val="FFFFFF"/>
              </a:highlight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1B1B1B"/>
              </a:buClr>
              <a:buSzPts val="2400"/>
              <a:buChar char="●"/>
            </a:pPr>
            <a:r>
              <a:rPr lang="en" sz="2400" u="sng">
                <a:solidFill>
                  <a:schemeClr val="hlink"/>
                </a:solidFill>
                <a:highlight>
                  <a:srgbClr val="FFFFFF"/>
                </a:highlight>
                <a:hlinkClick r:id="rId5"/>
              </a:rPr>
              <a:t>&lt;col&gt;</a:t>
            </a:r>
            <a:endParaRPr sz="2400" u="sng">
              <a:solidFill>
                <a:schemeClr val="hlink"/>
              </a:solidFill>
              <a:highlight>
                <a:srgbClr val="FFFFFF"/>
              </a:highlight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1B1B1B"/>
              </a:buClr>
              <a:buSzPts val="2400"/>
              <a:buChar char="●"/>
            </a:pPr>
            <a:r>
              <a:rPr lang="en" sz="2400" u="sng">
                <a:solidFill>
                  <a:schemeClr val="hlink"/>
                </a:solidFill>
                <a:highlight>
                  <a:srgbClr val="FFFFFF"/>
                </a:highlight>
                <a:hlinkClick r:id="rId6"/>
              </a:rPr>
              <a:t>&lt;embed&gt;</a:t>
            </a:r>
            <a:endParaRPr sz="2400" u="sng">
              <a:solidFill>
                <a:schemeClr val="hlink"/>
              </a:solidFill>
              <a:highlight>
                <a:srgbClr val="FFFFFF"/>
              </a:highlight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1B1B1B"/>
              </a:buClr>
              <a:buSzPts val="2400"/>
              <a:buChar char="●"/>
            </a:pPr>
            <a:r>
              <a:rPr lang="en" sz="2400" u="sng">
                <a:solidFill>
                  <a:schemeClr val="hlink"/>
                </a:solidFill>
                <a:highlight>
                  <a:srgbClr val="FFFFFF"/>
                </a:highlight>
                <a:hlinkClick r:id="rId7"/>
              </a:rPr>
              <a:t>&lt;hr&gt;</a:t>
            </a:r>
            <a:endParaRPr sz="2400" u="sng">
              <a:solidFill>
                <a:schemeClr val="hlink"/>
              </a:solidFill>
              <a:highlight>
                <a:srgbClr val="FFFFFF"/>
              </a:highlight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1B1B1B"/>
              </a:buClr>
              <a:buSzPts val="2400"/>
              <a:buChar char="●"/>
            </a:pPr>
            <a:r>
              <a:rPr lang="en" sz="2400" u="sng">
                <a:solidFill>
                  <a:schemeClr val="hlink"/>
                </a:solidFill>
                <a:highlight>
                  <a:srgbClr val="FFFFFF"/>
                </a:highlight>
                <a:hlinkClick r:id="rId8"/>
              </a:rPr>
              <a:t>&lt;img&gt;</a:t>
            </a:r>
            <a:endParaRPr sz="2400" u="sng">
              <a:solidFill>
                <a:schemeClr val="hlink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2400"/>
              </a:spcBef>
              <a:spcAft>
                <a:spcPts val="1200"/>
              </a:spcAft>
              <a:buNone/>
            </a:pPr>
            <a:r>
              <a:t/>
            </a:r>
            <a:endParaRPr sz="3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HTML?</a:t>
            </a:r>
            <a:endParaRPr/>
          </a:p>
        </p:txBody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need you to find the meaning of it…google it..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https://www.w3schools.com/html/default.asp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2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66">
                <a:solidFill>
                  <a:srgbClr val="6D768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What is CSS ?</a:t>
            </a:r>
            <a:endParaRPr sz="2866">
              <a:solidFill>
                <a:srgbClr val="6D768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300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6D768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3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32"/>
          <p:cNvSpPr txBox="1"/>
          <p:nvPr>
            <p:ph idx="1" type="body"/>
          </p:nvPr>
        </p:nvSpPr>
        <p:spPr>
          <a:xfrm>
            <a:off x="311700" y="948800"/>
            <a:ext cx="8520600" cy="362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77825" lvl="0" marL="457200" rtl="0" algn="l"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2350"/>
              <a:buFont typeface="Verdana"/>
              <a:buChar char="●"/>
            </a:pPr>
            <a:r>
              <a:rPr lang="en" sz="235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CSS stands for Cascading Style Sheets</a:t>
            </a:r>
            <a:endParaRPr sz="2350">
              <a:solidFill>
                <a:srgbClr val="000000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-377825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50"/>
              <a:buFont typeface="Verdana"/>
              <a:buChar char="●"/>
            </a:pPr>
            <a:r>
              <a:rPr lang="en" sz="235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CSS describes how HTML elements are to be displayed on screen, paper, or in other media</a:t>
            </a:r>
            <a:endParaRPr sz="2350">
              <a:solidFill>
                <a:srgbClr val="000000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-377825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50"/>
              <a:buFont typeface="Verdana"/>
              <a:buChar char="●"/>
            </a:pPr>
            <a:r>
              <a:rPr lang="en" sz="235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CSS saves a lot of work. It can control the layout of multiple web pages all at once</a:t>
            </a:r>
            <a:endParaRPr sz="2350">
              <a:solidFill>
                <a:srgbClr val="000000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-377825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50"/>
              <a:buFont typeface="Verdana"/>
              <a:buChar char="●"/>
            </a:pPr>
            <a:r>
              <a:rPr lang="en" sz="235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External stylesheets are stored in CSS files</a:t>
            </a:r>
            <a:endParaRPr sz="2350">
              <a:solidFill>
                <a:srgbClr val="000000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100"/>
              </a:spcBef>
              <a:spcAft>
                <a:spcPts val="1200"/>
              </a:spcAft>
              <a:buNone/>
            </a:pPr>
            <a:r>
              <a:t/>
            </a:r>
            <a:endParaRPr sz="30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3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D768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Class vs. Id in CSS</a:t>
            </a:r>
            <a:endParaRPr sz="3400"/>
          </a:p>
        </p:txBody>
      </p:sp>
      <p:sp>
        <p:nvSpPr>
          <p:cNvPr id="210" name="Google Shape;210;p33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https://www.w3schools.com/css/css_selectors.asp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&lt;h1 </a:t>
            </a:r>
            <a:r>
              <a:rPr lang="en">
                <a:solidFill>
                  <a:srgbClr val="E50000"/>
                </a:solidFill>
              </a:rPr>
              <a:t> </a:t>
            </a:r>
            <a:r>
              <a:rPr b="1" lang="en">
                <a:solidFill>
                  <a:srgbClr val="E50000"/>
                </a:solidFill>
              </a:rPr>
              <a:t>id="para1"</a:t>
            </a:r>
            <a:r>
              <a:rPr lang="en"/>
              <a:t>&gt;Hello World!&lt;/h1&gt;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E50000"/>
                </a:solidFill>
              </a:rPr>
              <a:t>&lt;style&gt;</a:t>
            </a:r>
            <a:endParaRPr b="1">
              <a:solidFill>
                <a:srgbClr val="E5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E50000"/>
                </a:solidFill>
              </a:rPr>
              <a:t>#para1</a:t>
            </a:r>
            <a:r>
              <a:rPr b="1" lang="en"/>
              <a:t> {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/>
              <a:t>  text-align: center;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/>
              <a:t>  color: red;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/>
              <a:t>}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E50000"/>
                </a:solidFill>
              </a:rPr>
              <a:t>&lt;/style&gt;</a:t>
            </a:r>
            <a:endParaRPr b="1">
              <a:solidFill>
                <a:srgbClr val="E5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3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Research in google HTML with Mosh youtube</a:t>
            </a:r>
            <a:endParaRPr/>
          </a:p>
        </p:txBody>
      </p:sp>
      <p:sp>
        <p:nvSpPr>
          <p:cNvPr id="216" name="Google Shape;216;p3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https://www.youtube.com/watch?v=qz0aGYrrlhU&amp;t=1136s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Three Ways to Insert CSS</a:t>
            </a:r>
            <a:endParaRPr sz="24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35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466725" lvl="0" marL="457200" rtl="0" algn="l"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3750"/>
              <a:buFont typeface="Verdana"/>
              <a:buAutoNum type="arabicPeriod"/>
            </a:pPr>
            <a:r>
              <a:rPr lang="en" sz="375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External CSS</a:t>
            </a:r>
            <a:endParaRPr sz="3750">
              <a:solidFill>
                <a:srgbClr val="000000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-466725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50"/>
              <a:buFont typeface="Verdana"/>
              <a:buAutoNum type="arabicPeriod"/>
            </a:pPr>
            <a:r>
              <a:rPr lang="en" sz="375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Internal CSS</a:t>
            </a:r>
            <a:endParaRPr sz="3750">
              <a:solidFill>
                <a:srgbClr val="000000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-466725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50"/>
              <a:buFont typeface="Verdana"/>
              <a:buAutoNum type="arabicPeriod"/>
            </a:pPr>
            <a:r>
              <a:rPr lang="en" sz="375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Inline CSS</a:t>
            </a:r>
            <a:endParaRPr sz="3750">
              <a:solidFill>
                <a:srgbClr val="000000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1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External: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3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Example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100"/>
              </a:spcBef>
              <a:spcAft>
                <a:spcPts val="0"/>
              </a:spcAft>
              <a:buNone/>
            </a:pPr>
            <a:r>
              <a:rPr lang="en" sz="115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External styles are defined within the &lt;link&gt; element, inside the &lt;head&gt; section of an HTML page:</a:t>
            </a:r>
            <a:endParaRPr sz="115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100"/>
              </a:spcBef>
              <a:spcAft>
                <a:spcPts val="0"/>
              </a:spcAft>
              <a:buNone/>
            </a:pPr>
            <a:r>
              <a:rPr lang="en" sz="1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n" sz="1150">
                <a:solidFill>
                  <a:srgbClr val="A52A2A"/>
                </a:solidFill>
                <a:latin typeface="Courier New"/>
                <a:ea typeface="Courier New"/>
                <a:cs typeface="Courier New"/>
                <a:sym typeface="Courier New"/>
              </a:rPr>
              <a:t>!DOCTYPE</a:t>
            </a:r>
            <a:r>
              <a:rPr lang="en" sz="115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html</a:t>
            </a:r>
            <a:r>
              <a:rPr lang="en" sz="1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sz="1150">
              <a:solidFill>
                <a:srgbClr val="0000CD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n" sz="1150">
                <a:solidFill>
                  <a:srgbClr val="A52A2A"/>
                </a:solidFill>
                <a:latin typeface="Courier New"/>
                <a:ea typeface="Courier New"/>
                <a:cs typeface="Courier New"/>
                <a:sym typeface="Courier New"/>
              </a:rPr>
              <a:t>html</a:t>
            </a:r>
            <a:r>
              <a:rPr lang="en" sz="1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sz="1150">
              <a:solidFill>
                <a:srgbClr val="0000CD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b="1" lang="en" sz="1150">
                <a:solidFill>
                  <a:srgbClr val="A52A2A"/>
                </a:solidFill>
                <a:latin typeface="Courier New"/>
                <a:ea typeface="Courier New"/>
                <a:cs typeface="Courier New"/>
                <a:sym typeface="Courier New"/>
              </a:rPr>
              <a:t>head</a:t>
            </a:r>
            <a:r>
              <a:rPr b="1" lang="en" sz="1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b="1" sz="1150">
              <a:solidFill>
                <a:srgbClr val="0000CD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b="1" lang="en" sz="1150">
                <a:solidFill>
                  <a:srgbClr val="A52A2A"/>
                </a:solidFill>
                <a:latin typeface="Courier New"/>
                <a:ea typeface="Courier New"/>
                <a:cs typeface="Courier New"/>
                <a:sym typeface="Courier New"/>
              </a:rPr>
              <a:t>link</a:t>
            </a:r>
            <a:r>
              <a:rPr b="1" lang="en" sz="115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rel</a:t>
            </a:r>
            <a:r>
              <a:rPr b="1" lang="en" sz="1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="stylesheet"</a:t>
            </a:r>
            <a:r>
              <a:rPr b="1" lang="en" sz="115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href</a:t>
            </a:r>
            <a:r>
              <a:rPr b="1" lang="en" sz="1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="mystyle.css"&gt;</a:t>
            </a:r>
            <a:endParaRPr b="1" sz="1150">
              <a:solidFill>
                <a:srgbClr val="0000CD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b="1" lang="en" sz="1150">
                <a:solidFill>
                  <a:srgbClr val="A52A2A"/>
                </a:solidFill>
                <a:latin typeface="Courier New"/>
                <a:ea typeface="Courier New"/>
                <a:cs typeface="Courier New"/>
                <a:sym typeface="Courier New"/>
              </a:rPr>
              <a:t>/head</a:t>
            </a:r>
            <a:r>
              <a:rPr b="1" lang="en" sz="1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b="1" sz="1150">
              <a:solidFill>
                <a:srgbClr val="0000CD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n" sz="1150">
                <a:solidFill>
                  <a:srgbClr val="A52A2A"/>
                </a:solidFill>
                <a:latin typeface="Courier New"/>
                <a:ea typeface="Courier New"/>
                <a:cs typeface="Courier New"/>
                <a:sym typeface="Courier New"/>
              </a:rPr>
              <a:t>body</a:t>
            </a:r>
            <a:r>
              <a:rPr lang="en" sz="1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sz="1150">
              <a:solidFill>
                <a:srgbClr val="0000CD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3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5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Here is how the "mystyle.css" file looks:</a:t>
            </a:r>
            <a:endParaRPr sz="3600"/>
          </a:p>
        </p:txBody>
      </p:sp>
      <p:sp>
        <p:nvSpPr>
          <p:cNvPr id="234" name="Google Shape;234;p37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50">
                <a:solidFill>
                  <a:srgbClr val="A52A2A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body </a:t>
            </a:r>
            <a:r>
              <a:rPr b="1" lang="en" sz="115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b="1" sz="1150">
              <a:solidFill>
                <a:srgbClr val="000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150">
                <a:solidFill>
                  <a:srgbClr val="FF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background-color</a:t>
            </a:r>
            <a:r>
              <a:rPr b="1" lang="en" sz="115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b="1" lang="en" sz="1150">
                <a:solidFill>
                  <a:srgbClr val="0000CD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lightblue</a:t>
            </a:r>
            <a:r>
              <a:rPr b="1" lang="en" sz="115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b="1" sz="1150">
              <a:solidFill>
                <a:srgbClr val="000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15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150">
              <a:solidFill>
                <a:srgbClr val="000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150">
                <a:solidFill>
                  <a:srgbClr val="A52A2A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h1 </a:t>
            </a:r>
            <a:r>
              <a:rPr b="1" lang="en" sz="115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b="1" sz="1150">
              <a:solidFill>
                <a:srgbClr val="000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150">
                <a:solidFill>
                  <a:srgbClr val="FF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color</a:t>
            </a:r>
            <a:r>
              <a:rPr b="1" lang="en" sz="115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b="1" lang="en" sz="1150">
                <a:solidFill>
                  <a:srgbClr val="0000CD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navy</a:t>
            </a:r>
            <a:r>
              <a:rPr b="1" lang="en" sz="115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b="1" sz="1150">
              <a:solidFill>
                <a:srgbClr val="000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150">
                <a:solidFill>
                  <a:srgbClr val="FF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margin-left</a:t>
            </a:r>
            <a:r>
              <a:rPr b="1" lang="en" sz="115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b="1" lang="en" sz="1150">
                <a:solidFill>
                  <a:srgbClr val="0000CD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20px</a:t>
            </a:r>
            <a:r>
              <a:rPr b="1" lang="en" sz="115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b="1" sz="1150">
              <a:solidFill>
                <a:srgbClr val="000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115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3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2. Internal CSS </a:t>
            </a:r>
            <a:endParaRPr/>
          </a:p>
        </p:txBody>
      </p:sp>
      <p:sp>
        <p:nvSpPr>
          <p:cNvPr id="240" name="Google Shape;240;p38"/>
          <p:cNvSpPr txBox="1"/>
          <p:nvPr>
            <p:ph idx="1" type="body"/>
          </p:nvPr>
        </p:nvSpPr>
        <p:spPr>
          <a:xfrm>
            <a:off x="311700" y="1017800"/>
            <a:ext cx="8520600" cy="355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r>
              <a:rPr b="1" lang="en" sz="1205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b="1" lang="en" sz="1205">
                <a:solidFill>
                  <a:srgbClr val="A52A2A"/>
                </a:solidFill>
                <a:latin typeface="Courier New"/>
                <a:ea typeface="Courier New"/>
                <a:cs typeface="Courier New"/>
                <a:sym typeface="Courier New"/>
              </a:rPr>
              <a:t>head</a:t>
            </a:r>
            <a:r>
              <a:rPr b="1" lang="en" sz="1205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b="1" sz="1205">
              <a:solidFill>
                <a:srgbClr val="0000CD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770"/>
              <a:buNone/>
            </a:pPr>
            <a:r>
              <a:rPr b="1" lang="en" sz="1205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b="1" lang="en" sz="1205">
                <a:solidFill>
                  <a:srgbClr val="A52A2A"/>
                </a:solidFill>
                <a:latin typeface="Courier New"/>
                <a:ea typeface="Courier New"/>
                <a:cs typeface="Courier New"/>
                <a:sym typeface="Courier New"/>
              </a:rPr>
              <a:t>style</a:t>
            </a:r>
            <a:r>
              <a:rPr b="1" lang="en" sz="1205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b="1" sz="1205">
              <a:solidFill>
                <a:srgbClr val="0000CD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770"/>
              <a:buNone/>
            </a:pPr>
            <a:r>
              <a:rPr lang="en" sz="1205">
                <a:solidFill>
                  <a:srgbClr val="A52A2A"/>
                </a:solidFill>
                <a:latin typeface="Courier New"/>
                <a:ea typeface="Courier New"/>
                <a:cs typeface="Courier New"/>
                <a:sym typeface="Courier New"/>
              </a:rPr>
              <a:t>body </a:t>
            </a:r>
            <a:r>
              <a:rPr lang="en" sz="1205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205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770"/>
              <a:buNone/>
            </a:pPr>
            <a:r>
              <a:rPr lang="en" sz="1205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background-color</a:t>
            </a:r>
            <a:r>
              <a:rPr lang="en" sz="1205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205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 linen</a:t>
            </a:r>
            <a:r>
              <a:rPr lang="en" sz="1205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205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770"/>
              <a:buNone/>
            </a:pPr>
            <a:r>
              <a:rPr lang="en" sz="1205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5">
              <a:solidFill>
                <a:srgbClr val="A52A2A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770"/>
              <a:buNone/>
            </a:pPr>
            <a:r>
              <a:rPr lang="en" sz="1205">
                <a:solidFill>
                  <a:srgbClr val="A52A2A"/>
                </a:solidFill>
                <a:latin typeface="Courier New"/>
                <a:ea typeface="Courier New"/>
                <a:cs typeface="Courier New"/>
                <a:sym typeface="Courier New"/>
              </a:rPr>
              <a:t>h1 </a:t>
            </a:r>
            <a:r>
              <a:rPr lang="en" sz="1205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205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770"/>
              <a:buNone/>
            </a:pPr>
            <a:r>
              <a:rPr lang="en" sz="1205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color</a:t>
            </a:r>
            <a:r>
              <a:rPr lang="en" sz="1205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205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 maroon</a:t>
            </a:r>
            <a:r>
              <a:rPr lang="en" sz="1205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205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770"/>
              <a:buNone/>
            </a:pPr>
            <a:r>
              <a:rPr lang="en" sz="1205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margin-left</a:t>
            </a:r>
            <a:r>
              <a:rPr lang="en" sz="1205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205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 40px</a:t>
            </a:r>
            <a:r>
              <a:rPr lang="en" sz="1205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205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770"/>
              <a:buNone/>
            </a:pPr>
            <a:r>
              <a:rPr lang="en" sz="1205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5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770"/>
              <a:buNone/>
            </a:pPr>
            <a:r>
              <a:rPr b="1" lang="en" sz="1205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b="1" lang="en" sz="1205">
                <a:solidFill>
                  <a:srgbClr val="A52A2A"/>
                </a:solidFill>
                <a:latin typeface="Courier New"/>
                <a:ea typeface="Courier New"/>
                <a:cs typeface="Courier New"/>
                <a:sym typeface="Courier New"/>
              </a:rPr>
              <a:t>/style</a:t>
            </a:r>
            <a:r>
              <a:rPr b="1" lang="en" sz="1205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b="1" sz="1205">
              <a:solidFill>
                <a:srgbClr val="0000CD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770"/>
              <a:buNone/>
            </a:pPr>
            <a:r>
              <a:rPr b="1" lang="en" sz="1205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b="1" lang="en" sz="1205">
                <a:solidFill>
                  <a:srgbClr val="A52A2A"/>
                </a:solidFill>
                <a:latin typeface="Courier New"/>
                <a:ea typeface="Courier New"/>
                <a:cs typeface="Courier New"/>
                <a:sym typeface="Courier New"/>
              </a:rPr>
              <a:t>/head</a:t>
            </a:r>
            <a:r>
              <a:rPr b="1" lang="en" sz="1205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b="1" sz="166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3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3. Inline CSS</a:t>
            </a:r>
            <a:endParaRPr sz="24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en" sz="115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An inline style may be used to apply a unique style for a single element.</a:t>
            </a:r>
            <a:endParaRPr sz="1150">
              <a:solidFill>
                <a:srgbClr val="000000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39"/>
          <p:cNvSpPr txBox="1"/>
          <p:nvPr>
            <p:ph idx="1" type="body"/>
          </p:nvPr>
        </p:nvSpPr>
        <p:spPr>
          <a:xfrm>
            <a:off x="236500" y="1290050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b="1" lang="en" sz="1150">
                <a:solidFill>
                  <a:srgbClr val="A52A2A"/>
                </a:solidFill>
                <a:latin typeface="Courier New"/>
                <a:ea typeface="Courier New"/>
                <a:cs typeface="Courier New"/>
                <a:sym typeface="Courier New"/>
              </a:rPr>
              <a:t>body</a:t>
            </a:r>
            <a:r>
              <a:rPr b="1" lang="en" sz="1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b="1"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n" sz="1150">
                <a:solidFill>
                  <a:srgbClr val="A52A2A"/>
                </a:solidFill>
                <a:latin typeface="Courier New"/>
                <a:ea typeface="Courier New"/>
                <a:cs typeface="Courier New"/>
                <a:sym typeface="Courier New"/>
              </a:rPr>
              <a:t>h1</a:t>
            </a:r>
            <a:r>
              <a:rPr lang="en" sz="115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15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style</a:t>
            </a:r>
            <a:r>
              <a:rPr b="1" lang="en" sz="1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="color:blue;text-align:center;"</a:t>
            </a:r>
            <a:r>
              <a:rPr lang="en" sz="1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r>
              <a:rPr lang="en" sz="115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This is a heading</a:t>
            </a:r>
            <a:r>
              <a:rPr lang="en" sz="1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n" sz="1150">
                <a:solidFill>
                  <a:srgbClr val="A52A2A"/>
                </a:solidFill>
                <a:latin typeface="Courier New"/>
                <a:ea typeface="Courier New"/>
                <a:cs typeface="Courier New"/>
                <a:sym typeface="Courier New"/>
              </a:rPr>
              <a:t>/h1</a:t>
            </a:r>
            <a:r>
              <a:rPr lang="en" sz="1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sz="1150">
              <a:solidFill>
                <a:srgbClr val="0000CD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n" sz="1150">
                <a:solidFill>
                  <a:srgbClr val="A52A2A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" sz="115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15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style</a:t>
            </a:r>
            <a:r>
              <a:rPr b="1" lang="en" sz="1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="color:red;"</a:t>
            </a:r>
            <a:r>
              <a:rPr lang="en" sz="1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r>
              <a:rPr lang="en" sz="115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This is a paragraph.</a:t>
            </a:r>
            <a:r>
              <a:rPr lang="en" sz="1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n" sz="1150">
                <a:solidFill>
                  <a:srgbClr val="A52A2A"/>
                </a:solidFill>
                <a:latin typeface="Courier New"/>
                <a:ea typeface="Courier New"/>
                <a:cs typeface="Courier New"/>
                <a:sym typeface="Courier New"/>
              </a:rPr>
              <a:t>/p</a:t>
            </a:r>
            <a:r>
              <a:rPr lang="en" sz="1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b="1" lang="en" sz="1150">
                <a:solidFill>
                  <a:srgbClr val="A52A2A"/>
                </a:solidFill>
                <a:latin typeface="Courier New"/>
                <a:ea typeface="Courier New"/>
                <a:cs typeface="Courier New"/>
                <a:sym typeface="Courier New"/>
              </a:rPr>
              <a:t>/body</a:t>
            </a:r>
            <a:r>
              <a:rPr b="1" lang="en" sz="1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b="1" sz="1150">
              <a:solidFill>
                <a:srgbClr val="0000CD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Note: This is what the computer understands first. </a:t>
            </a:r>
            <a:r>
              <a:rPr lang="en" sz="115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So, an inline style has the highest priority, and will override external and internal styles and browser defaults.</a:t>
            </a:r>
            <a:endParaRPr sz="1150">
              <a:solidFill>
                <a:srgbClr val="0000CD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150">
                <a:solidFill>
                  <a:srgbClr val="000000"/>
                </a:solidFill>
                <a:highlight>
                  <a:srgbClr val="FFFFCC"/>
                </a:highlight>
                <a:latin typeface="Verdana"/>
                <a:ea typeface="Verdana"/>
                <a:cs typeface="Verdana"/>
                <a:sym typeface="Verdana"/>
              </a:rPr>
              <a:t>Tip: An inline style loses many of the advantages of a style sheet (by mixing content with presentation). Use this method sparingly.</a:t>
            </a:r>
            <a:endParaRPr sz="1150">
              <a:solidFill>
                <a:srgbClr val="0000CD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40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900">
                <a:solidFill>
                  <a:srgbClr val="666666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HTML Tags Topics that we will learn: </a:t>
            </a:r>
            <a:endParaRPr b="1" sz="4700"/>
          </a:p>
        </p:txBody>
      </p:sp>
      <p:sp>
        <p:nvSpPr>
          <p:cNvPr id="252" name="Google Shape;252;p40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6D7680"/>
              </a:buClr>
              <a:buSzPts val="1200"/>
              <a:buFont typeface="Arial"/>
              <a:buAutoNum type="arabicPeriod"/>
            </a:pPr>
            <a:r>
              <a:rPr lang="en" sz="1200">
                <a:solidFill>
                  <a:srgbClr val="6D768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Including external page links in a page using anchor tags and its properties • Working with row and column data using table tags </a:t>
            </a:r>
            <a:endParaRPr sz="1200">
              <a:solidFill>
                <a:srgbClr val="6D768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6D7680"/>
              </a:buClr>
              <a:buSzPts val="1200"/>
              <a:buFont typeface="Arial"/>
              <a:buAutoNum type="arabicPeriod"/>
            </a:pPr>
            <a:r>
              <a:rPr lang="en" sz="1200">
                <a:solidFill>
                  <a:srgbClr val="6D768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Hiding and unhiding elements using display property </a:t>
            </a:r>
            <a:endParaRPr sz="1200">
              <a:solidFill>
                <a:srgbClr val="6D768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6D7680"/>
              </a:buClr>
              <a:buSzPts val="1200"/>
              <a:buFont typeface="Arial"/>
              <a:buAutoNum type="arabicPeriod"/>
            </a:pPr>
            <a:r>
              <a:rPr lang="en" sz="1200">
                <a:solidFill>
                  <a:srgbClr val="6D768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image tag, p tag, ul and ol tags, li, nobr, hr, br etc </a:t>
            </a:r>
            <a:endParaRPr sz="1200">
              <a:solidFill>
                <a:srgbClr val="6D768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6D7680"/>
              </a:buClr>
              <a:buSzPts val="1200"/>
              <a:buFont typeface="Arial"/>
              <a:buAutoNum type="arabicPeriod"/>
            </a:pPr>
            <a:r>
              <a:rPr lang="en" sz="1200">
                <a:solidFill>
                  <a:srgbClr val="6D768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Layouts, forms, buttons </a:t>
            </a:r>
            <a:endParaRPr sz="1200">
              <a:solidFill>
                <a:srgbClr val="6D768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6D7680"/>
              </a:buClr>
              <a:buSzPts val="1200"/>
              <a:buFont typeface="Arial"/>
              <a:buAutoNum type="arabicPeriod"/>
            </a:pPr>
            <a:r>
              <a:rPr lang="en" sz="1200">
                <a:solidFill>
                  <a:srgbClr val="6D768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Input fields ( text box, radio button, checkbox, dropdown, text area etc) HTML5 </a:t>
            </a:r>
            <a:endParaRPr sz="1200">
              <a:solidFill>
                <a:srgbClr val="6D768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6D7680"/>
              </a:buClr>
              <a:buSzPts val="1200"/>
              <a:buFont typeface="Arial"/>
              <a:buAutoNum type="arabicPeriod"/>
            </a:pPr>
            <a:r>
              <a:rPr lang="en" sz="1200">
                <a:solidFill>
                  <a:srgbClr val="6D768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List of Browsers support HTML5 </a:t>
            </a:r>
            <a:endParaRPr sz="1200">
              <a:solidFill>
                <a:srgbClr val="6D768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6D7680"/>
              </a:buClr>
              <a:buSzPts val="1200"/>
              <a:buFont typeface="Arial"/>
              <a:buAutoNum type="arabicPeriod"/>
            </a:pPr>
            <a:r>
              <a:rPr lang="en" sz="1200">
                <a:solidFill>
                  <a:srgbClr val="6D768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Media tags (audio and video tags) </a:t>
            </a:r>
            <a:endParaRPr sz="1200">
              <a:solidFill>
                <a:srgbClr val="6D768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6D7680"/>
              </a:buClr>
              <a:buSzPts val="1200"/>
              <a:buFont typeface="Arial"/>
              <a:buAutoNum type="arabicPeriod"/>
            </a:pPr>
            <a:r>
              <a:rPr lang="en" sz="1200">
                <a:solidFill>
                  <a:srgbClr val="6D768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Graphics using Canvas tag </a:t>
            </a:r>
            <a:endParaRPr sz="1200">
              <a:solidFill>
                <a:srgbClr val="6D768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6D7680"/>
              </a:buClr>
              <a:buSzPts val="1200"/>
              <a:buFont typeface="Arial"/>
              <a:buAutoNum type="arabicPeriod"/>
            </a:pPr>
            <a:r>
              <a:rPr lang="en" sz="1200">
                <a:solidFill>
                  <a:srgbClr val="6D768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Drag and Drop features </a:t>
            </a:r>
            <a:endParaRPr sz="1200">
              <a:solidFill>
                <a:srgbClr val="6D768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6D7680"/>
              </a:buClr>
              <a:buSzPts val="1200"/>
              <a:buFont typeface="Arial"/>
              <a:buAutoNum type="arabicPeriod"/>
            </a:pPr>
            <a:r>
              <a:rPr lang="en" sz="1200">
                <a:solidFill>
                  <a:srgbClr val="6D768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Working on locations lat and long using Geolocation </a:t>
            </a:r>
            <a:endParaRPr sz="1200">
              <a:solidFill>
                <a:srgbClr val="6D768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6D7680"/>
              </a:buClr>
              <a:buSzPts val="1200"/>
              <a:buFont typeface="Arial"/>
              <a:buAutoNum type="arabicPeriod"/>
            </a:pPr>
            <a:r>
              <a:rPr lang="en" sz="1200">
                <a:solidFill>
                  <a:srgbClr val="6D768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Storing user preferences using LocalStorage. </a:t>
            </a:r>
            <a:endParaRPr sz="1200">
              <a:solidFill>
                <a:srgbClr val="6D768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3000"/>
              </a:spcBef>
              <a:spcAft>
                <a:spcPts val="1200"/>
              </a:spcAft>
              <a:buNone/>
            </a:pPr>
            <a:r>
              <a:rPr lang="en"/>
              <a:t>After the Break….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4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HTML Links - The target Attribute</a:t>
            </a:r>
            <a:endParaRPr sz="24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p41"/>
          <p:cNvSpPr txBox="1"/>
          <p:nvPr>
            <p:ph idx="1" type="body"/>
          </p:nvPr>
        </p:nvSpPr>
        <p:spPr>
          <a:xfrm>
            <a:off x="517175" y="1244550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lang="en" sz="115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By default, the linked page will be displayed in the current browser window. To change this, you must specify another target for the link.</a:t>
            </a:r>
            <a:endParaRPr sz="1150">
              <a:solidFill>
                <a:srgbClr val="000000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lang="en" sz="115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The </a:t>
            </a:r>
            <a:r>
              <a:rPr lang="en" sz="1200">
                <a:solidFill>
                  <a:srgbClr val="DC143C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target</a:t>
            </a:r>
            <a:r>
              <a:rPr lang="en" sz="115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attribute specifies where to open the linked document.</a:t>
            </a:r>
            <a:endParaRPr sz="1150">
              <a:solidFill>
                <a:srgbClr val="000000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lang="en" sz="115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The </a:t>
            </a:r>
            <a:r>
              <a:rPr lang="en" sz="1200">
                <a:solidFill>
                  <a:srgbClr val="DC143C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target</a:t>
            </a:r>
            <a:r>
              <a:rPr lang="en" sz="115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attribute can have one of the following values:</a:t>
            </a:r>
            <a:endParaRPr sz="1150">
              <a:solidFill>
                <a:srgbClr val="000000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-301625" lvl="0" marL="457200" rtl="0" algn="l"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150"/>
              <a:buFont typeface="Verdana"/>
              <a:buChar char="●"/>
            </a:pPr>
            <a:r>
              <a:rPr lang="en" sz="1200">
                <a:solidFill>
                  <a:srgbClr val="DC143C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_self</a:t>
            </a:r>
            <a:r>
              <a:rPr lang="en" sz="115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- Default. Opens the document in the same window/tab as it was clicked</a:t>
            </a:r>
            <a:endParaRPr sz="1150">
              <a:solidFill>
                <a:srgbClr val="000000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-301625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"/>
              <a:buFont typeface="Verdana"/>
              <a:buChar char="●"/>
            </a:pPr>
            <a:r>
              <a:rPr lang="en" sz="1200">
                <a:solidFill>
                  <a:srgbClr val="DC143C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_blank</a:t>
            </a:r>
            <a:r>
              <a:rPr lang="en" sz="115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- Opens the document in a new window or tab</a:t>
            </a:r>
            <a:endParaRPr sz="1150">
              <a:solidFill>
                <a:srgbClr val="000000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-301625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"/>
              <a:buFont typeface="Verdana"/>
              <a:buChar char="●"/>
            </a:pPr>
            <a:r>
              <a:rPr lang="en" sz="1200">
                <a:solidFill>
                  <a:srgbClr val="DC143C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_parent</a:t>
            </a:r>
            <a:r>
              <a:rPr lang="en" sz="115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- Opens the document in the parent frame</a:t>
            </a:r>
            <a:endParaRPr sz="1150">
              <a:solidFill>
                <a:srgbClr val="000000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-301625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"/>
              <a:buFont typeface="Verdana"/>
              <a:buChar char="●"/>
            </a:pPr>
            <a:r>
              <a:rPr lang="en" sz="1200">
                <a:solidFill>
                  <a:srgbClr val="DC143C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_top</a:t>
            </a:r>
            <a:r>
              <a:rPr lang="en" sz="115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- Opens the document in the full body of the window</a:t>
            </a:r>
            <a:endParaRPr sz="1150">
              <a:solidFill>
                <a:srgbClr val="000000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100"/>
              </a:spcBef>
              <a:spcAft>
                <a:spcPts val="0"/>
              </a:spcAft>
              <a:buNone/>
            </a:pPr>
            <a:r>
              <a:rPr lang="en"/>
              <a:t>Try this: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n" sz="1150">
                <a:solidFill>
                  <a:srgbClr val="A52A2A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" sz="115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href</a:t>
            </a:r>
            <a:r>
              <a:rPr lang="en" sz="1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="</a:t>
            </a:r>
            <a:r>
              <a:rPr lang="en" sz="115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3"/>
              </a:rPr>
              <a:t>https://www.w3schools.com/</a:t>
            </a:r>
            <a:r>
              <a:rPr lang="en" sz="1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" title=”w3schools” </a:t>
            </a:r>
            <a:r>
              <a:rPr lang="en" sz="115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target</a:t>
            </a:r>
            <a:r>
              <a:rPr lang="en" sz="1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="_blank"&gt;</a:t>
            </a:r>
            <a:r>
              <a:rPr lang="en" sz="115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Visit W3Schools!</a:t>
            </a:r>
            <a:r>
              <a:rPr lang="en" sz="1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n" sz="1150">
                <a:solidFill>
                  <a:srgbClr val="A52A2A"/>
                </a:solidFill>
                <a:latin typeface="Courier New"/>
                <a:ea typeface="Courier New"/>
                <a:cs typeface="Courier New"/>
                <a:sym typeface="Courier New"/>
              </a:rPr>
              <a:t>/a</a:t>
            </a:r>
            <a:r>
              <a:rPr lang="en" sz="1150">
                <a:solidFill>
                  <a:srgbClr val="0000CD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you will need to start :</a:t>
            </a:r>
            <a:endParaRPr/>
          </a:p>
        </p:txBody>
      </p:sp>
      <p:sp>
        <p:nvSpPr>
          <p:cNvPr id="98" name="Google Shape;98;p15"/>
          <p:cNvSpPr txBox="1"/>
          <p:nvPr>
            <p:ph idx="1" type="body"/>
          </p:nvPr>
        </p:nvSpPr>
        <p:spPr>
          <a:xfrm>
            <a:off x="401925" y="1017800"/>
            <a:ext cx="8520600" cy="392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212"/>
              <a:t>Web browser:</a:t>
            </a:r>
            <a:endParaRPr sz="7212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212"/>
              <a:t>Chrome</a:t>
            </a:r>
            <a:endParaRPr sz="7212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212"/>
              <a:t>Or Safari</a:t>
            </a:r>
            <a:endParaRPr sz="7212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212"/>
              <a:t>Or Firefox</a:t>
            </a:r>
            <a:endParaRPr sz="7212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6200"/>
              <a:t>Please do not use Internet explorer</a:t>
            </a:r>
            <a:endParaRPr sz="6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646"/>
              <a:t>Text Editor or IDE: </a:t>
            </a:r>
            <a:endParaRPr sz="7646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646" u="sng">
                <a:solidFill>
                  <a:schemeClr val="hlink"/>
                </a:solidFill>
                <a:hlinkClick r:id="rId3"/>
              </a:rPr>
              <a:t>https://www.codecademy.com/article/what-is-an-ide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646"/>
              <a:t>Sublime or Visual studio Code</a:t>
            </a:r>
            <a:endParaRPr sz="7646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646" u="sng">
                <a:solidFill>
                  <a:schemeClr val="hlink"/>
                </a:solidFill>
                <a:hlinkClick r:id="rId4"/>
              </a:rPr>
              <a:t>https://code.visualstudio.com/</a:t>
            </a:r>
            <a:endParaRPr sz="7646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7646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42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977">
                <a:solidFill>
                  <a:srgbClr val="6D768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2. Hiding and unhiding elements using display property </a:t>
            </a:r>
            <a:endParaRPr sz="2977">
              <a:solidFill>
                <a:srgbClr val="6D768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3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42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https://www.w3schools.com/css/css_display_visibility.asp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Hide an Element - display:none or visibility:hidden?</a:t>
            </a:r>
            <a:endParaRPr sz="24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8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With visual studio code you have to install extensions:</a:t>
            </a:r>
            <a:endParaRPr/>
          </a:p>
        </p:txBody>
      </p:sp>
      <p:sp>
        <p:nvSpPr>
          <p:cNvPr id="104" name="Google Shape;104;p1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en"/>
              <a:t>Prettier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t/>
            </a:r>
            <a:endParaRPr/>
          </a:p>
        </p:txBody>
      </p:sp>
      <p:pic>
        <p:nvPicPr>
          <p:cNvPr id="105" name="Google Shape;10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5225" y="1692325"/>
            <a:ext cx="5829300" cy="2876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create a file with html:</a:t>
            </a:r>
            <a:endParaRPr/>
          </a:p>
        </p:txBody>
      </p:sp>
      <p:sp>
        <p:nvSpPr>
          <p:cNvPr id="111" name="Google Shape;111;p17"/>
          <p:cNvSpPr txBox="1"/>
          <p:nvPr>
            <p:ph idx="1" type="body"/>
          </p:nvPr>
        </p:nvSpPr>
        <p:spPr>
          <a:xfrm>
            <a:off x="311700" y="1229875"/>
            <a:ext cx="8520600" cy="192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7"/>
          <p:cNvSpPr txBox="1"/>
          <p:nvPr>
            <p:ph idx="1" type="body"/>
          </p:nvPr>
        </p:nvSpPr>
        <p:spPr>
          <a:xfrm>
            <a:off x="311700" y="3932450"/>
            <a:ext cx="8615700" cy="95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-300609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 sz="4536"/>
              <a:t>Just create a folder and name a file anything ending with .html</a:t>
            </a:r>
            <a:endParaRPr sz="4536"/>
          </a:p>
          <a:p>
            <a:pPr indent="-300609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 sz="4536"/>
              <a:t>By typing html then tab you can start your first </a:t>
            </a:r>
            <a:r>
              <a:rPr lang="en" sz="4536"/>
              <a:t>html</a:t>
            </a:r>
            <a:r>
              <a:rPr lang="en" sz="4536"/>
              <a:t> file.  </a:t>
            </a:r>
            <a:endParaRPr sz="4536"/>
          </a:p>
          <a:p>
            <a:pPr indent="-300609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 sz="4536"/>
              <a:t>This is the result of your first html file.</a:t>
            </a:r>
            <a:endParaRPr sz="4536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13" name="Google Shape;11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46188"/>
            <a:ext cx="9144000" cy="2651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380">
                <a:solidFill>
                  <a:srgbClr val="6D768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Mandatory tags in the HTML page (HTML, head, body) </a:t>
            </a:r>
            <a:endParaRPr sz="2380">
              <a:solidFill>
                <a:srgbClr val="6D768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300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2700"/>
          </a:p>
        </p:txBody>
      </p:sp>
      <p:sp>
        <p:nvSpPr>
          <p:cNvPr id="119" name="Google Shape;119;p18"/>
          <p:cNvSpPr txBox="1"/>
          <p:nvPr>
            <p:ph idx="1" type="body"/>
          </p:nvPr>
        </p:nvSpPr>
        <p:spPr>
          <a:xfrm>
            <a:off x="311700" y="1229875"/>
            <a:ext cx="8700000" cy="391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8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&lt;!DOCTYPE</a:t>
            </a:r>
            <a:r>
              <a:rPr lang="en" sz="140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400">
                <a:solidFill>
                  <a:srgbClr val="E5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html</a:t>
            </a:r>
            <a:r>
              <a:rPr lang="en" sz="1400">
                <a:solidFill>
                  <a:srgbClr val="8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sz="1400">
              <a:solidFill>
                <a:srgbClr val="800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8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&lt;html</a:t>
            </a:r>
            <a:r>
              <a:rPr lang="en" sz="140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400">
                <a:solidFill>
                  <a:srgbClr val="E5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lang</a:t>
            </a:r>
            <a:r>
              <a:rPr lang="en" sz="140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" sz="14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"en"</a:t>
            </a:r>
            <a:r>
              <a:rPr lang="en" sz="1400">
                <a:solidFill>
                  <a:srgbClr val="8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sz="1400">
              <a:solidFill>
                <a:srgbClr val="800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E5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&lt;head&gt;</a:t>
            </a:r>
            <a:endParaRPr sz="1400">
              <a:solidFill>
                <a:srgbClr val="E50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b="1" lang="en" sz="1400">
                <a:solidFill>
                  <a:srgbClr val="8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&lt;meta</a:t>
            </a:r>
            <a:r>
              <a:rPr b="1" lang="en" sz="140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400">
                <a:solidFill>
                  <a:srgbClr val="E5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charset</a:t>
            </a:r>
            <a:r>
              <a:rPr b="1" lang="en" sz="140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b="1" lang="en" sz="14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"UTF-8"</a:t>
            </a:r>
            <a:r>
              <a:rPr b="1" lang="en" sz="1400">
                <a:solidFill>
                  <a:srgbClr val="8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b="1" sz="1400">
              <a:solidFill>
                <a:srgbClr val="800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b="1" lang="en" sz="1400">
                <a:solidFill>
                  <a:srgbClr val="8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&lt;meta</a:t>
            </a:r>
            <a:r>
              <a:rPr b="1" lang="en" sz="140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400">
                <a:solidFill>
                  <a:srgbClr val="E5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http-equiv</a:t>
            </a:r>
            <a:r>
              <a:rPr b="1" lang="en" sz="140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b="1" lang="en" sz="14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"X-UA-Compatible"</a:t>
            </a:r>
            <a:r>
              <a:rPr b="1" lang="en" sz="140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400">
                <a:solidFill>
                  <a:srgbClr val="E5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content</a:t>
            </a:r>
            <a:r>
              <a:rPr b="1" lang="en" sz="140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b="1" lang="en" sz="14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"IE=edge"</a:t>
            </a:r>
            <a:r>
              <a:rPr b="1" lang="en" sz="1400">
                <a:solidFill>
                  <a:srgbClr val="8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b="1" sz="1400">
              <a:solidFill>
                <a:srgbClr val="800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b="1" lang="en" sz="1400">
                <a:solidFill>
                  <a:srgbClr val="8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&lt;meta</a:t>
            </a:r>
            <a:r>
              <a:rPr b="1" lang="en" sz="140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400">
                <a:solidFill>
                  <a:srgbClr val="E5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name</a:t>
            </a:r>
            <a:r>
              <a:rPr b="1" lang="en" sz="140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b="1" lang="en" sz="14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"viewport"</a:t>
            </a:r>
            <a:r>
              <a:rPr b="1" lang="en" sz="140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400">
                <a:solidFill>
                  <a:srgbClr val="E5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content</a:t>
            </a:r>
            <a:r>
              <a:rPr b="1" lang="en" sz="140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b="1" lang="en" sz="14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"width=device-width, initial-scale=1.0"</a:t>
            </a:r>
            <a:r>
              <a:rPr b="1" lang="en" sz="1400">
                <a:solidFill>
                  <a:srgbClr val="8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b="1" sz="1400">
              <a:solidFill>
                <a:srgbClr val="800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" sz="1400">
                <a:solidFill>
                  <a:srgbClr val="8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&lt;title&gt;</a:t>
            </a:r>
            <a:r>
              <a:rPr lang="en" sz="140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Document</a:t>
            </a:r>
            <a:r>
              <a:rPr lang="en" sz="1400">
                <a:solidFill>
                  <a:srgbClr val="8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&lt;/title&gt;</a:t>
            </a:r>
            <a:endParaRPr sz="1400">
              <a:solidFill>
                <a:srgbClr val="800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8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&lt;/head&gt;</a:t>
            </a:r>
            <a:endParaRPr sz="1400">
              <a:solidFill>
                <a:srgbClr val="800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8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&lt;body&gt;</a:t>
            </a:r>
            <a:endParaRPr sz="1400">
              <a:solidFill>
                <a:srgbClr val="800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sz="1400">
              <a:solidFill>
                <a:srgbClr val="000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8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&lt;/body&gt;</a:t>
            </a:r>
            <a:endParaRPr sz="1400">
              <a:solidFill>
                <a:srgbClr val="800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8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&lt;/html&gt;</a:t>
            </a:r>
            <a:endParaRPr sz="1400">
              <a:solidFill>
                <a:srgbClr val="800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23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515151"/>
                </a:solidFill>
              </a:rPr>
              <a:t>How to specify the metadata in HTML5?</a:t>
            </a:r>
            <a:endParaRPr b="1" sz="2400">
              <a:solidFill>
                <a:srgbClr val="515151"/>
              </a:solidFill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19"/>
          <p:cNvSpPr txBox="1"/>
          <p:nvPr>
            <p:ph idx="1" type="body"/>
          </p:nvPr>
        </p:nvSpPr>
        <p:spPr>
          <a:xfrm>
            <a:off x="236525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AutoNum type="alphaLcPeriod"/>
            </a:pPr>
            <a:r>
              <a:rPr lang="en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Specify in the &lt;Head&gt;</a:t>
            </a:r>
            <a:endParaRPr sz="2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AutoNum type="alphaLcPeriod"/>
            </a:pPr>
            <a:r>
              <a:rPr lang="en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Specify in the &lt;Body&gt;</a:t>
            </a:r>
            <a:endParaRPr sz="2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AutoNum type="alphaLcPeriod"/>
            </a:pPr>
            <a:r>
              <a:rPr lang="en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Specify in the &lt;Script&gt;</a:t>
            </a:r>
            <a:endParaRPr sz="2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AutoNum type="alphaLcPeriod"/>
            </a:pPr>
            <a:r>
              <a:rPr lang="en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Specify in the &lt;Footer&gt;</a:t>
            </a:r>
            <a:endParaRPr sz="2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3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0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head contains the script for javascript or title which you can edit at this time. The head also contains the metadata information as seen here: </a:t>
            </a:r>
            <a:endParaRPr/>
          </a:p>
        </p:txBody>
      </p:sp>
      <p:sp>
        <p:nvSpPr>
          <p:cNvPr id="131" name="Google Shape;131;p20"/>
          <p:cNvSpPr txBox="1"/>
          <p:nvPr>
            <p:ph idx="1" type="body"/>
          </p:nvPr>
        </p:nvSpPr>
        <p:spPr>
          <a:xfrm>
            <a:off x="311700" y="2042750"/>
            <a:ext cx="8520600" cy="202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8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&lt;head&gt;</a:t>
            </a:r>
            <a:endParaRPr sz="1400">
              <a:solidFill>
                <a:srgbClr val="800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b="1" lang="en" sz="1400">
                <a:solidFill>
                  <a:srgbClr val="8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&lt;meta</a:t>
            </a:r>
            <a:r>
              <a:rPr b="1" lang="en" sz="140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400">
                <a:solidFill>
                  <a:srgbClr val="E5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charset</a:t>
            </a:r>
            <a:r>
              <a:rPr b="1" lang="en" sz="140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b="1" lang="en" sz="14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"UTF-8"</a:t>
            </a:r>
            <a:r>
              <a:rPr b="1" lang="en" sz="1400">
                <a:solidFill>
                  <a:srgbClr val="8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b="1" sz="1400">
              <a:solidFill>
                <a:srgbClr val="800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b="1" lang="en" sz="1400">
                <a:solidFill>
                  <a:srgbClr val="8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&lt;meta</a:t>
            </a:r>
            <a:r>
              <a:rPr b="1" lang="en" sz="140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400">
                <a:solidFill>
                  <a:srgbClr val="E5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name</a:t>
            </a:r>
            <a:r>
              <a:rPr b="1" lang="en" sz="140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b="1" lang="en" sz="14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"viewport"</a:t>
            </a:r>
            <a:r>
              <a:rPr b="1" lang="en" sz="140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400">
                <a:solidFill>
                  <a:srgbClr val="E5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content</a:t>
            </a:r>
            <a:r>
              <a:rPr b="1" lang="en" sz="140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b="1" lang="en" sz="14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"width=device-width, initial-scale=1.0"</a:t>
            </a:r>
            <a:r>
              <a:rPr b="1" lang="en" sz="1400">
                <a:solidFill>
                  <a:srgbClr val="8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b="1" sz="1400">
              <a:solidFill>
                <a:srgbClr val="800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" sz="1400">
                <a:solidFill>
                  <a:srgbClr val="8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&lt;title&gt;</a:t>
            </a:r>
            <a:r>
              <a:rPr lang="en" sz="140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Document</a:t>
            </a:r>
            <a:r>
              <a:rPr lang="en" sz="1400">
                <a:solidFill>
                  <a:srgbClr val="8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&lt;/title&gt;</a:t>
            </a:r>
            <a:endParaRPr sz="1400">
              <a:solidFill>
                <a:srgbClr val="800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8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&lt;/head&gt;</a:t>
            </a:r>
            <a:endParaRPr sz="1400">
              <a:solidFill>
                <a:srgbClr val="800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body tags as we call it contains the information that we will display in the chrome web browser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21"/>
          <p:cNvSpPr txBox="1"/>
          <p:nvPr>
            <p:ph idx="1" type="body"/>
          </p:nvPr>
        </p:nvSpPr>
        <p:spPr>
          <a:xfrm>
            <a:off x="311700" y="2032175"/>
            <a:ext cx="8520600" cy="253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8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&lt;body&gt;</a:t>
            </a:r>
            <a:endParaRPr sz="1400">
              <a:solidFill>
                <a:srgbClr val="800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sz="1400">
              <a:solidFill>
                <a:srgbClr val="000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8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&lt;/body&gt;</a:t>
            </a:r>
            <a:endParaRPr sz="1400">
              <a:solidFill>
                <a:srgbClr val="800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